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56" r:id="rId4"/>
    <p:sldId id="257" r:id="rId5"/>
    <p:sldId id="263" r:id="rId6"/>
    <p:sldId id="260" r:id="rId7"/>
    <p:sldId id="261" r:id="rId8"/>
    <p:sldId id="266" r:id="rId9"/>
    <p:sldId id="272" r:id="rId10"/>
    <p:sldId id="292" r:id="rId11"/>
    <p:sldId id="264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317" r:id="rId22"/>
    <p:sldId id="284" r:id="rId23"/>
    <p:sldId id="285" r:id="rId24"/>
    <p:sldId id="287" r:id="rId25"/>
    <p:sldId id="288" r:id="rId26"/>
    <p:sldId id="289" r:id="rId27"/>
    <p:sldId id="265" r:id="rId28"/>
    <p:sldId id="258" r:id="rId29"/>
    <p:sldId id="270" r:id="rId30"/>
    <p:sldId id="271" r:id="rId31"/>
    <p:sldId id="267" r:id="rId32"/>
    <p:sldId id="310" r:id="rId33"/>
    <p:sldId id="293" r:id="rId34"/>
    <p:sldId id="311" r:id="rId35"/>
    <p:sldId id="312" r:id="rId36"/>
    <p:sldId id="313" r:id="rId37"/>
    <p:sldId id="300" r:id="rId38"/>
    <p:sldId id="303" r:id="rId39"/>
    <p:sldId id="314" r:id="rId40"/>
    <p:sldId id="316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Lopez Lasala" initials="BLL" lastIdx="1" clrIdx="0">
    <p:extLst>
      <p:ext uri="{19B8F6BF-5375-455C-9EA6-DF929625EA0E}">
        <p15:presenceInfo xmlns:p15="http://schemas.microsoft.com/office/powerpoint/2012/main" userId="Beatriz Lopez Lasa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21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9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4T22:40:03.519" idx="1">
    <p:pos x="5703" y="66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2015-4229-4E05-906E-DB9AA99CE3B0}" type="datetimeFigureOut">
              <a:rPr lang="es-ES"/>
              <a:pPr>
                <a:defRPr/>
              </a:pPr>
              <a:t>07/11/2018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7B1F0-DFEE-4CAD-BE79-E1798AE2D7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62F5-AA4D-449C-9D08-2A608939BBBA}" type="datetimeFigureOut">
              <a:rPr lang="es-ES"/>
              <a:pPr>
                <a:defRPr/>
              </a:pPr>
              <a:t>07/11/2018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9581-C6E8-46F5-8B0A-C1D74D0D79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EBEAD-5CC9-441B-99C2-21DB99EFB425}" type="datetimeFigureOut">
              <a:rPr lang="es-ES"/>
              <a:pPr>
                <a:defRPr/>
              </a:pPr>
              <a:t>07/11/2018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2E66-E886-4E3D-AE7D-E8F6639DD6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C21E-4254-4817-ACB1-1E6BAF961F30}" type="datetimeFigureOut">
              <a:rPr lang="es-ES"/>
              <a:pPr>
                <a:defRPr/>
              </a:pPr>
              <a:t>07/11/2018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5AFD-E290-41B2-AAC9-255B8BA2B1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71C0-21F7-41AB-BC4F-F0EFBFBDAA29}" type="datetimeFigureOut">
              <a:rPr lang="es-ES"/>
              <a:pPr>
                <a:defRPr/>
              </a:pPr>
              <a:t>07/11/2018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0348-D70C-42AF-8DB5-44B89D66AC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977B-EB1C-44DC-96C6-C4C29828BEA9}" type="datetimeFigureOut">
              <a:rPr lang="es-ES"/>
              <a:pPr>
                <a:defRPr/>
              </a:pPr>
              <a:t>07/11/2018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5A68-5C68-4808-B373-2086372FDF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4FAD-9EB9-4CF7-9793-E5A65188F1E1}" type="datetimeFigureOut">
              <a:rPr lang="es-ES"/>
              <a:pPr>
                <a:defRPr/>
              </a:pPr>
              <a:t>07/11/2018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C1D1-42AE-4092-94A8-82C9C95FAE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E7A93-9375-4A40-9174-EA3E9B8B482F}" type="datetimeFigureOut">
              <a:rPr lang="es-ES"/>
              <a:pPr>
                <a:defRPr/>
              </a:pPr>
              <a:t>07/11/2018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EDBB-5B24-43E5-94B0-E3626C0463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B293-15F8-4890-AB56-FCB34FB8059C}" type="datetimeFigureOut">
              <a:rPr lang="es-ES"/>
              <a:pPr>
                <a:defRPr/>
              </a:pPr>
              <a:t>07/11/2018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2D87-B78D-40C5-A2AD-E42071545F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D003-BAA8-451C-9B11-2014E64E24B5}" type="datetimeFigureOut">
              <a:rPr lang="es-ES"/>
              <a:pPr>
                <a:defRPr/>
              </a:pPr>
              <a:t>07/11/2018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1B45-A0D4-4603-8931-30533627DF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DC2ED-A41A-4989-9675-25A16DECC8BE}" type="datetimeFigureOut">
              <a:rPr lang="es-ES"/>
              <a:pPr>
                <a:defRPr/>
              </a:pPr>
              <a:t>07/11/2018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E6DC-ADC5-44D0-980E-B41CE76266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299456-4FF9-4828-B96F-6A890FCCA8E1}" type="datetimeFigureOut">
              <a:rPr lang="es-ES"/>
              <a:pPr>
                <a:defRPr/>
              </a:pPr>
              <a:t>07/11/2018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A807C-FE0C-4089-AA9C-860211FF19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uadroTexto 1"/>
          <p:cNvSpPr txBox="1">
            <a:spLocks noChangeArrowheads="1"/>
          </p:cNvSpPr>
          <p:nvPr/>
        </p:nvSpPr>
        <p:spPr bwMode="auto">
          <a:xfrm>
            <a:off x="2944813" y="288925"/>
            <a:ext cx="3186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</a:rPr>
              <a:t>UNIT 2</a:t>
            </a:r>
            <a:endParaRPr lang="es-ES" sz="3200" b="1" dirty="0">
              <a:latin typeface="Calibri" pitchFamily="34" charset="0"/>
            </a:endParaRPr>
          </a:p>
        </p:txBody>
      </p:sp>
      <p:sp>
        <p:nvSpPr>
          <p:cNvPr id="13314" name="CuadroTexto 2"/>
          <p:cNvSpPr txBox="1">
            <a:spLocks noChangeArrowheads="1"/>
          </p:cNvSpPr>
          <p:nvPr/>
        </p:nvSpPr>
        <p:spPr bwMode="auto">
          <a:xfrm>
            <a:off x="549275" y="1152525"/>
            <a:ext cx="8594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dirty="0">
                <a:latin typeface="Calibri" pitchFamily="34" charset="0"/>
              </a:rPr>
              <a:t>THE ORGANISATION OF THE HUMAN BODY</a:t>
            </a:r>
          </a:p>
        </p:txBody>
      </p:sp>
      <p:pic>
        <p:nvPicPr>
          <p:cNvPr id="13315" name="Picture 4" descr="http://3.bp.blogspot.com/-1MLLeOmBzNI/VCLet6B_9_I/AAAAAAAAA7Q/zwCF4A1Qr28/s1600/vitruv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413" y="2271713"/>
            <a:ext cx="4762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77239" y="1052513"/>
            <a:ext cx="7882129" cy="5589587"/>
          </a:xfrm>
        </p:spPr>
        <p:txBody>
          <a:bodyPr/>
          <a:lstStyle/>
          <a:p>
            <a:pPr algn="just" eaLnBrk="1" hangingPunct="1">
              <a:spcAft>
                <a:spcPct val="40000"/>
              </a:spcAft>
            </a:pPr>
            <a:r>
              <a:rPr lang="en-GB" altLang="es-ES" sz="1500" u="sng" dirty="0" smtClean="0">
                <a:latin typeface="Corbel" panose="020B0503020204020204" pitchFamily="34" charset="0"/>
              </a:rPr>
              <a:t>PLASMA MEMBRANE</a:t>
            </a:r>
            <a:r>
              <a:rPr lang="en-GB" altLang="es-ES" sz="1500" dirty="0" smtClean="0">
                <a:latin typeface="Corbel" panose="020B0503020204020204" pitchFamily="34" charset="0"/>
              </a:rPr>
              <a:t>: membrane that limits the cell regulates the exchange of substances and the interactions with the environment.</a:t>
            </a:r>
          </a:p>
          <a:p>
            <a:pPr algn="just" eaLnBrk="1" hangingPunct="1">
              <a:spcAft>
                <a:spcPct val="40000"/>
              </a:spcAft>
            </a:pPr>
            <a:r>
              <a:rPr lang="en-GB" altLang="es-ES" sz="1500" u="sng" dirty="0" smtClean="0">
                <a:latin typeface="Corbel" panose="020B0503020204020204" pitchFamily="34" charset="0"/>
              </a:rPr>
              <a:t>BACTERIAL CELL</a:t>
            </a:r>
            <a:r>
              <a:rPr lang="en-GB" altLang="es-ES" sz="1500" dirty="0" smtClean="0">
                <a:latin typeface="Corbel" panose="020B0503020204020204" pitchFamily="34" charset="0"/>
              </a:rPr>
              <a:t>: Wall gives the cell its shape and surrounds the plasma membrane, protecting it form the environment.</a:t>
            </a:r>
          </a:p>
          <a:p>
            <a:pPr algn="just" eaLnBrk="1" hangingPunct="1">
              <a:spcAft>
                <a:spcPct val="40000"/>
              </a:spcAft>
            </a:pPr>
            <a:r>
              <a:rPr lang="en-GB" altLang="es-ES" sz="1500" u="sng" dirty="0" smtClean="0">
                <a:latin typeface="Corbel" panose="020B0503020204020204" pitchFamily="34" charset="0"/>
              </a:rPr>
              <a:t>CAPSULE:</a:t>
            </a:r>
            <a:r>
              <a:rPr lang="en-GB" altLang="es-ES" sz="1500" dirty="0" smtClean="0">
                <a:latin typeface="Corbel" panose="020B0503020204020204" pitchFamily="34" charset="0"/>
              </a:rPr>
              <a:t> external layer that protects bacteria from harsh environmental conditions.</a:t>
            </a:r>
          </a:p>
          <a:p>
            <a:pPr algn="just">
              <a:spcAft>
                <a:spcPct val="40000"/>
              </a:spcAft>
            </a:pPr>
            <a:r>
              <a:rPr lang="en-GB" altLang="es-ES" sz="1500" u="sng" dirty="0" smtClean="0">
                <a:latin typeface="Corbel" panose="020B0503020204020204" pitchFamily="34" charset="0"/>
              </a:rPr>
              <a:t>CYTOPLASM</a:t>
            </a:r>
            <a:r>
              <a:rPr lang="en-GB" altLang="es-ES" sz="1500" dirty="0" smtClean="0">
                <a:latin typeface="Corbel" panose="020B0503020204020204" pitchFamily="34" charset="0"/>
              </a:rPr>
              <a:t>: liquid solution mainly composed of water, salts, and proteins. It contains the cellular organelles.</a:t>
            </a:r>
            <a:endParaRPr lang="en-GB" altLang="es-ES" sz="1500" u="sng" dirty="0" smtClean="0">
              <a:latin typeface="Corbel" panose="020B0503020204020204" pitchFamily="34" charset="0"/>
            </a:endParaRPr>
          </a:p>
          <a:p>
            <a:pPr algn="just" eaLnBrk="1" hangingPunct="1">
              <a:spcAft>
                <a:spcPct val="40000"/>
              </a:spcAft>
            </a:pPr>
            <a:r>
              <a:rPr lang="en-GB" altLang="es-ES" sz="1500" u="sng" dirty="0" smtClean="0">
                <a:latin typeface="Corbel" panose="020B0503020204020204" pitchFamily="34" charset="0"/>
              </a:rPr>
              <a:t>RIBOSOMES</a:t>
            </a:r>
            <a:r>
              <a:rPr lang="en-GB" altLang="es-ES" sz="1500" dirty="0" smtClean="0">
                <a:latin typeface="Corbel" panose="020B0503020204020204" pitchFamily="34" charset="0"/>
              </a:rPr>
              <a:t>: Organelles responsible for the synthesis of proteins</a:t>
            </a:r>
          </a:p>
          <a:p>
            <a:pPr algn="just">
              <a:spcAft>
                <a:spcPct val="40000"/>
              </a:spcAft>
            </a:pPr>
            <a:r>
              <a:rPr lang="en-GB" altLang="es-ES" sz="1500" u="sng" dirty="0" smtClean="0">
                <a:latin typeface="Corbel" panose="020B0503020204020204" pitchFamily="34" charset="0"/>
              </a:rPr>
              <a:t>INCLUSIONS</a:t>
            </a:r>
            <a:r>
              <a:rPr lang="en-GB" altLang="es-ES" sz="1500" dirty="0" smtClean="0">
                <a:latin typeface="Corbel" panose="020B0503020204020204" pitchFamily="34" charset="0"/>
              </a:rPr>
              <a:t>: intracellular substances that are stored nutrients and other substances.</a:t>
            </a:r>
          </a:p>
          <a:p>
            <a:pPr algn="just" eaLnBrk="1" hangingPunct="1">
              <a:spcAft>
                <a:spcPct val="40000"/>
              </a:spcAft>
            </a:pPr>
            <a:r>
              <a:rPr lang="en-GB" altLang="es-ES" sz="1500" u="sng" dirty="0" smtClean="0">
                <a:latin typeface="Corbel" panose="020B0503020204020204" pitchFamily="34" charset="0"/>
              </a:rPr>
              <a:t>DNA-CHROMOSOME-NUCLEOID</a:t>
            </a:r>
            <a:r>
              <a:rPr lang="en-GB" altLang="es-ES" sz="1500" dirty="0" smtClean="0">
                <a:latin typeface="Corbel" panose="020B0503020204020204" pitchFamily="34" charset="0"/>
              </a:rPr>
              <a:t>: circular double strand of DNA.</a:t>
            </a:r>
          </a:p>
          <a:p>
            <a:pPr algn="just" eaLnBrk="1" hangingPunct="1">
              <a:spcAft>
                <a:spcPct val="40000"/>
              </a:spcAft>
            </a:pPr>
            <a:r>
              <a:rPr lang="en-GB" altLang="es-ES" sz="1500" u="sng" dirty="0" smtClean="0">
                <a:latin typeface="Corbel" panose="020B0503020204020204" pitchFamily="34" charset="0"/>
              </a:rPr>
              <a:t>PLASMID</a:t>
            </a:r>
            <a:r>
              <a:rPr lang="en-GB" altLang="es-ES" sz="1500" dirty="0" smtClean="0">
                <a:latin typeface="Corbel" panose="020B0503020204020204" pitchFamily="34" charset="0"/>
              </a:rPr>
              <a:t>: extra chromosome made of a circular double strand of DNA. It is present in some bacteria</a:t>
            </a:r>
          </a:p>
          <a:p>
            <a:pPr algn="just" eaLnBrk="1" hangingPunct="1">
              <a:spcAft>
                <a:spcPct val="40000"/>
              </a:spcAft>
            </a:pPr>
            <a:r>
              <a:rPr lang="en-GB" altLang="es-ES" sz="1500" u="sng" dirty="0" smtClean="0">
                <a:latin typeface="Corbel" panose="020B0503020204020204" pitchFamily="34" charset="0"/>
              </a:rPr>
              <a:t>FIMBRIA</a:t>
            </a:r>
            <a:r>
              <a:rPr lang="en-GB" altLang="es-ES" sz="1500" dirty="0" smtClean="0">
                <a:latin typeface="Corbel" panose="020B0503020204020204" pitchFamily="34" charset="0"/>
              </a:rPr>
              <a:t>: short and numerous protein structures that allow cells to attach to the substrate</a:t>
            </a:r>
          </a:p>
          <a:p>
            <a:pPr algn="just">
              <a:spcAft>
                <a:spcPct val="40000"/>
              </a:spcAft>
            </a:pPr>
            <a:r>
              <a:rPr lang="en-GB" altLang="es-ES" sz="1500" u="sng" dirty="0" smtClean="0">
                <a:latin typeface="Corbel" panose="020B0503020204020204" pitchFamily="34" charset="0"/>
              </a:rPr>
              <a:t>FLAGELLA</a:t>
            </a:r>
            <a:r>
              <a:rPr lang="en-GB" altLang="es-ES" sz="1500" dirty="0" smtClean="0">
                <a:latin typeface="Corbel" panose="020B0503020204020204" pitchFamily="34" charset="0"/>
              </a:rPr>
              <a:t>:  is a lash-like protein appendage that protrudes from the cell body of certain bacterial .The primary role of the flagellum is locomotion, but it also often has function as a sensory organelle, being sensitive to chemicals and temperatures outside the cell.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177800" y="188913"/>
            <a:ext cx="8785225" cy="647700"/>
            <a:chOff x="113" y="133"/>
            <a:chExt cx="5534" cy="40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020" y="165"/>
              <a:ext cx="372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Bradley Hand ITC" pitchFamily="66" charset="0"/>
                  <a:ea typeface="+mn-ea"/>
                  <a:cs typeface="Arial" panose="020B0604020202020204" pitchFamily="34" charset="0"/>
                </a:rPr>
                <a:t>3. LA CÉLULA PROCARIOTA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3" y="133"/>
              <a:ext cx="5534" cy="40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slideplayer.com/slide/10846883/39/images/4/A+Eukaryotic+Plant+Cell.jpg"/>
          <p:cNvPicPr>
            <a:picLocks noChangeAspect="1" noChangeArrowheads="1"/>
          </p:cNvPicPr>
          <p:nvPr/>
        </p:nvPicPr>
        <p:blipFill>
          <a:blip r:embed="rId2" cstate="print"/>
          <a:srcRect l="12662" t="12640" r="14008"/>
          <a:stretch>
            <a:fillRect/>
          </a:stretch>
        </p:blipFill>
        <p:spPr bwMode="auto">
          <a:xfrm>
            <a:off x="990600" y="1030288"/>
            <a:ext cx="4284663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http://torresbioclan.pbworks.com/f/Animal%2520Cell.jpg"/>
          <p:cNvPicPr>
            <a:picLocks noChangeAspect="1" noChangeArrowheads="1"/>
          </p:cNvPicPr>
          <p:nvPr/>
        </p:nvPicPr>
        <p:blipFill>
          <a:blip r:embed="rId3" cstate="print"/>
          <a:srcRect l="1959" t="4179" r="4010"/>
          <a:stretch>
            <a:fillRect/>
          </a:stretch>
        </p:blipFill>
        <p:spPr bwMode="auto">
          <a:xfrm>
            <a:off x="3984625" y="3768725"/>
            <a:ext cx="48514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558" name="CuadroTexto 6"/>
          <p:cNvSpPr txBox="1">
            <a:spLocks noChangeArrowheads="1"/>
          </p:cNvSpPr>
          <p:nvPr/>
        </p:nvSpPr>
        <p:spPr bwMode="auto">
          <a:xfrm>
            <a:off x="5553075" y="828675"/>
            <a:ext cx="2763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solidFill>
                  <a:srgbClr val="C00000"/>
                </a:solidFill>
                <a:latin typeface="Calibri" pitchFamily="34" charset="0"/>
              </a:rPr>
              <a:t>CELL STRUCTURE</a:t>
            </a:r>
          </a:p>
        </p:txBody>
      </p:sp>
      <p:sp>
        <p:nvSpPr>
          <p:cNvPr id="23559" name="CuadroTexto 1"/>
          <p:cNvSpPr txBox="1">
            <a:spLocks noChangeArrowheads="1"/>
          </p:cNvSpPr>
          <p:nvPr/>
        </p:nvSpPr>
        <p:spPr bwMode="auto">
          <a:xfrm>
            <a:off x="530225" y="4851400"/>
            <a:ext cx="2087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00B050"/>
                </a:solidFill>
                <a:latin typeface="Calibri" pitchFamily="34" charset="0"/>
              </a:rPr>
              <a:t>PLANT CELL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227763" y="2943225"/>
            <a:ext cx="20891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ANIMAL CELL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7579" r="64799" b="68921"/>
          <a:stretch>
            <a:fillRect/>
          </a:stretch>
        </p:blipFill>
        <p:spPr bwMode="auto">
          <a:xfrm>
            <a:off x="1547812" y="4496051"/>
            <a:ext cx="6046787" cy="206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82624" y="2787891"/>
            <a:ext cx="7777162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PLASMA</a:t>
            </a:r>
            <a:r>
              <a:rPr kumimoji="0" lang="es-ES" altLang="es-E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MEMBRANE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Thin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layer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that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separates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cell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form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external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environment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It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allows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entrance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release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substances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ES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2624" y="731039"/>
            <a:ext cx="7777162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CYTOPLASM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It</a:t>
            </a:r>
            <a:r>
              <a:rPr lang="es-ES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es-ES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the</a:t>
            </a:r>
            <a:r>
              <a:rPr lang="es-ES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cell’s</a:t>
            </a:r>
            <a:r>
              <a:rPr lang="es-ES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interior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800" baseline="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It</a:t>
            </a:r>
            <a:r>
              <a:rPr lang="es-ES" altLang="es-ES" sz="1800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800" baseline="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es-ES" altLang="es-ES" sz="1800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800" baseline="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composed</a:t>
            </a:r>
            <a:r>
              <a:rPr lang="es-ES" altLang="es-ES" sz="1800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800" baseline="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by</a:t>
            </a:r>
            <a:r>
              <a:rPr lang="es-ES" altLang="es-ES" sz="1800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800" baseline="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water</a:t>
            </a:r>
            <a:r>
              <a:rPr lang="es-ES" altLang="es-ES" sz="1800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s-ES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cell</a:t>
            </a:r>
            <a:r>
              <a:rPr lang="es-ES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organelles</a:t>
            </a:r>
            <a:r>
              <a:rPr lang="es-ES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and </a:t>
            </a:r>
            <a:r>
              <a:rPr lang="es-ES" altLang="es-ES" sz="1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other</a:t>
            </a:r>
            <a:r>
              <a:rPr lang="es-ES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substances</a:t>
            </a:r>
            <a:r>
              <a:rPr lang="es-ES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It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where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most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metabolic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reaction</a:t>
            </a:r>
            <a:r>
              <a:rPr lang="es-ES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s </a:t>
            </a:r>
            <a:r>
              <a:rPr lang="es-ES" altLang="es-ES" sz="1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take</a:t>
            </a:r>
            <a:r>
              <a:rPr lang="es-ES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place</a:t>
            </a:r>
            <a:endParaRPr kumimoji="0" lang="es-ES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306463" y="644519"/>
            <a:ext cx="49840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>
              <a:spcBef>
                <a:spcPct val="0"/>
              </a:spcBef>
              <a:buNone/>
              <a:defRPr/>
            </a:pPr>
            <a:r>
              <a:rPr lang="es-ES" altLang="es-ES" sz="24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ENDOPLASMIC RETICULUM </a:t>
            </a:r>
            <a:endParaRPr kumimoji="0" lang="es-ES" alt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ttp://cronodon.com/files/Cell_ER_labe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0" y="1973179"/>
            <a:ext cx="6102416" cy="42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23524" y="1188676"/>
            <a:ext cx="328221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It has ribosomes attached to the external face of their membranes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It synthesises and stores proteins</a:t>
            </a:r>
            <a:endParaRPr lang="en-GB" sz="1400" dirty="0"/>
          </a:p>
        </p:txBody>
      </p:sp>
      <p:cxnSp>
        <p:nvCxnSpPr>
          <p:cNvPr id="4" name="Conector angular 3"/>
          <p:cNvCxnSpPr/>
          <p:nvPr/>
        </p:nvCxnSpPr>
        <p:spPr>
          <a:xfrm rot="16200000" flipH="1">
            <a:off x="1080138" y="1765710"/>
            <a:ext cx="264932" cy="588193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860851" y="6131441"/>
            <a:ext cx="242966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It has not ribosomes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Synthesises lipids</a:t>
            </a:r>
            <a:endParaRPr lang="en-GB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835750" y="3588177"/>
            <a:ext cx="206761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 smtClean="0"/>
              <a:t>Synthesise proteins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 smtClean="0"/>
              <a:t>Can be found attached to the reticulum membrane or free throughout the cytoplasm</a:t>
            </a:r>
            <a:endParaRPr lang="en-GB" sz="1400" dirty="0"/>
          </a:p>
        </p:txBody>
      </p:sp>
      <p:cxnSp>
        <p:nvCxnSpPr>
          <p:cNvPr id="11" name="Conector angular 10"/>
          <p:cNvCxnSpPr/>
          <p:nvPr/>
        </p:nvCxnSpPr>
        <p:spPr>
          <a:xfrm rot="5400000">
            <a:off x="7292074" y="4988717"/>
            <a:ext cx="303664" cy="30677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2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75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09550"/>
            <a:ext cx="3886200" cy="2736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76"/>
          <a:stretch>
            <a:fillRect/>
          </a:stretch>
        </p:blipFill>
        <p:spPr bwMode="auto">
          <a:xfrm>
            <a:off x="863600" y="3756025"/>
            <a:ext cx="7705725" cy="2941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68313" y="3109913"/>
            <a:ext cx="38877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800" b="1" dirty="0" err="1" smtClean="0">
                <a:solidFill>
                  <a:srgbClr val="C00000"/>
                </a:solidFill>
                <a:latin typeface="Verdana" panose="020B0604030504040204" pitchFamily="34" charset="0"/>
              </a:rPr>
              <a:t>Endoplasmic</a:t>
            </a:r>
            <a:r>
              <a:rPr lang="es-ES" altLang="es-ES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800" b="1" dirty="0" err="1" smtClean="0">
                <a:solidFill>
                  <a:srgbClr val="C00000"/>
                </a:solidFill>
                <a:latin typeface="Verdana" panose="020B0604030504040204" pitchFamily="34" charset="0"/>
              </a:rPr>
              <a:t>Reticulum</a:t>
            </a:r>
            <a:r>
              <a:rPr lang="es-ES" altLang="es-ES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Rough</a:t>
            </a:r>
            <a:endParaRPr kumimoji="0" lang="es-ES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716463" y="3181350"/>
            <a:ext cx="38877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>
              <a:spcBef>
                <a:spcPct val="50000"/>
              </a:spcBef>
              <a:buNone/>
              <a:defRPr/>
            </a:pPr>
            <a:r>
              <a:rPr lang="es-ES" altLang="es-ES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E</a:t>
            </a:r>
            <a:r>
              <a:rPr kumimoji="0" lang="es-ES" alt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ndoplasmic</a:t>
            </a:r>
            <a:r>
              <a:rPr lang="es-ES" altLang="es-ES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800" b="1" dirty="0" err="1" smtClean="0">
                <a:solidFill>
                  <a:srgbClr val="C00000"/>
                </a:solidFill>
                <a:latin typeface="Verdana" panose="020B0604030504040204" pitchFamily="34" charset="0"/>
              </a:rPr>
              <a:t>Retculum</a:t>
            </a:r>
            <a:r>
              <a:rPr lang="es-ES" altLang="es-ES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800" b="1" dirty="0" err="1" smtClean="0">
                <a:solidFill>
                  <a:srgbClr val="C00000"/>
                </a:solidFill>
                <a:latin typeface="Verdana" panose="020B0604030504040204" pitchFamily="34" charset="0"/>
              </a:rPr>
              <a:t>Smooth</a:t>
            </a:r>
            <a:endParaRPr kumimoji="0" lang="es-ES" altLang="es-ES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525462" y="685204"/>
            <a:ext cx="8618538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</a:rPr>
              <a:t>GOLGI APPARATUS</a:t>
            </a:r>
            <a:r>
              <a:rPr kumimoji="0" lang="en-GB" alt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</a:rPr>
              <a:t> OR GOLGI COMPLEX</a:t>
            </a:r>
            <a:endParaRPr kumimoji="0" lang="en-GB" alt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 Organelle</a:t>
            </a:r>
            <a:r>
              <a:rPr kumimoji="0" lang="en-GB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 formed by a complex of vesicles and flattened sacs</a:t>
            </a:r>
            <a:r>
              <a:rPr lang="en-GB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 It</a:t>
            </a:r>
            <a:r>
              <a:rPr kumimoji="0" lang="en-GB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 process the proteins synthesised in the rough reticulum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altLang="es-ES" sz="1800" noProof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Send the proteins out to other cell organelles or for secretion</a:t>
            </a:r>
            <a:endParaRPr kumimoji="0" lang="en-GB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17" y="2639585"/>
            <a:ext cx="5589262" cy="399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9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ángulo 2"/>
          <p:cNvSpPr>
            <a:spLocks noChangeArrowheads="1"/>
          </p:cNvSpPr>
          <p:nvPr/>
        </p:nvSpPr>
        <p:spPr bwMode="auto">
          <a:xfrm>
            <a:off x="3635642" y="909469"/>
            <a:ext cx="2045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VACUOLES</a:t>
            </a:r>
            <a:endParaRPr kumimoji="0" lang="es-ES" altLang="es-E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259" name="CuadroTexto 2"/>
          <p:cNvSpPr txBox="1">
            <a:spLocks noChangeArrowheads="1"/>
          </p:cNvSpPr>
          <p:nvPr/>
        </p:nvSpPr>
        <p:spPr bwMode="auto">
          <a:xfrm>
            <a:off x="1022350" y="1482504"/>
            <a:ext cx="727233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s-ES" noProof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Membranous vesicles that contains water and other substances</a:t>
            </a:r>
            <a:endParaRPr lang="en-GB" altLang="es-ES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s-ES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plant cell are specially relevant in regulating the cellular volume and turgor (</a:t>
            </a:r>
            <a:r>
              <a:rPr lang="en-GB" altLang="es-ES" i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turgencia</a:t>
            </a:r>
            <a:r>
              <a:rPr lang="en-GB" altLang="es-ES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s-ES" i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celular</a:t>
            </a:r>
            <a:r>
              <a:rPr lang="en-GB" altLang="es-ES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en-GB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6260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4" y="2982517"/>
            <a:ext cx="4081219" cy="34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8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318828" y="692404"/>
            <a:ext cx="2376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LYSOSOMES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9750" y="1220788"/>
            <a:ext cx="8208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8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Membranous organelle that perform the digestion</a:t>
            </a:r>
            <a:r>
              <a:rPr kumimoji="0" lang="en-GB" altLang="es-ES" sz="1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of large molecules</a:t>
            </a:r>
            <a:endParaRPr kumimoji="0" lang="en-GB" altLang="es-ES" sz="18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580" name="Picture 6" descr="lysosome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14538"/>
            <a:ext cx="5688012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408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3"/>
          <a:stretch>
            <a:fillRect/>
          </a:stretch>
        </p:blipFill>
        <p:spPr bwMode="auto">
          <a:xfrm>
            <a:off x="900113" y="3327400"/>
            <a:ext cx="3384550" cy="350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6" descr="mitochond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327400"/>
            <a:ext cx="37449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65906" y="670258"/>
            <a:ext cx="8424863" cy="30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</a:rPr>
              <a:t>MITOCHONDRIA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Elongated organelles</a:t>
            </a:r>
            <a:r>
              <a:rPr kumimoji="0" lang="en-GB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 made of a double membrane that forms cristae</a:t>
            </a:r>
            <a:r>
              <a:rPr lang="en-GB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s.</a:t>
            </a:r>
            <a:endParaRPr kumimoji="0" lang="en-GB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285750" lvl="0" indent="-285750" algn="just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The inner part is call</a:t>
            </a:r>
            <a:r>
              <a:rPr lang="en-GB" altLang="es-ES" sz="18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ed</a:t>
            </a:r>
            <a:r>
              <a:rPr lang="en-GB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“Matrix” and it contains its own DNA, ribosomes and proteins. </a:t>
            </a:r>
          </a:p>
          <a:p>
            <a:pPr marL="285750" lvl="0" indent="-285750" algn="just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It performs cell respiration, </a:t>
            </a:r>
            <a:r>
              <a:rPr kumimoji="0" lang="en-GB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the process by which cell gets energy.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	glucose+O</a:t>
            </a:r>
            <a:r>
              <a:rPr lang="en-GB" altLang="es-ES" sz="1800" baseline="-25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= CO</a:t>
            </a:r>
            <a:r>
              <a:rPr lang="en-GB" altLang="es-ES" sz="1800" baseline="-25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+H</a:t>
            </a:r>
            <a:r>
              <a:rPr lang="en-GB" altLang="es-ES" sz="1800" baseline="-25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O+ energy</a:t>
            </a:r>
            <a:endParaRPr kumimoji="0" lang="en-GB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0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4 Rectángulo"/>
          <p:cNvSpPr>
            <a:spLocks noChangeArrowheads="1"/>
          </p:cNvSpPr>
          <p:nvPr/>
        </p:nvSpPr>
        <p:spPr bwMode="auto">
          <a:xfrm>
            <a:off x="3094409" y="971550"/>
            <a:ext cx="2930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CHLOROPLASTS</a:t>
            </a:r>
            <a:endParaRPr kumimoji="0" lang="es-ES" altLang="es-E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429" name="1 CuadroTexto"/>
          <p:cNvSpPr txBox="1">
            <a:spLocks noChangeArrowheads="1"/>
          </p:cNvSpPr>
          <p:nvPr/>
        </p:nvSpPr>
        <p:spPr bwMode="auto">
          <a:xfrm>
            <a:off x="872387" y="1538986"/>
            <a:ext cx="7617093" cy="12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Membranous organelle only present in plant cells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s-ES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the organelle where the photosynthesis takes place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s-ES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contains its own </a:t>
            </a:r>
            <a:r>
              <a:rPr kumimoji="0" lang="en-GB" altLang="es-E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DNA, proteins and</a:t>
            </a:r>
            <a:r>
              <a:rPr lang="en-GB" altLang="es-ES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ribosomes. </a:t>
            </a:r>
            <a:endParaRPr kumimoji="0" lang="en-GB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://ib.bioninja.com.au/_Media/chloroplast-structure_me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34" y="3238510"/>
            <a:ext cx="5398201" cy="31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2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uadroTexto 1"/>
          <p:cNvSpPr txBox="1">
            <a:spLocks noChangeArrowheads="1"/>
          </p:cNvSpPr>
          <p:nvPr/>
        </p:nvSpPr>
        <p:spPr bwMode="auto">
          <a:xfrm>
            <a:off x="814388" y="2032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latin typeface="Calibri" pitchFamily="34" charset="0"/>
              </a:rPr>
              <a:t>UNIT 2</a:t>
            </a:r>
            <a:endParaRPr lang="es-ES" sz="2400" b="1" dirty="0">
              <a:latin typeface="Calibri" pitchFamily="34" charset="0"/>
            </a:endParaRPr>
          </a:p>
        </p:txBody>
      </p:sp>
      <p:sp>
        <p:nvSpPr>
          <p:cNvPr id="26629" name="CuadroTexto 2"/>
          <p:cNvSpPr txBox="1">
            <a:spLocks noChangeArrowheads="1"/>
          </p:cNvSpPr>
          <p:nvPr/>
        </p:nvSpPr>
        <p:spPr bwMode="auto">
          <a:xfrm>
            <a:off x="2538413" y="174625"/>
            <a:ext cx="557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Calibri" pitchFamily="34" charset="0"/>
              </a:rPr>
              <a:t>THE ORGANISATION OF THE HUMAN BODY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989263" y="827088"/>
            <a:ext cx="26035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s-ES" sz="2000" b="1"/>
              <a:t>CONTENTS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654175" y="1516063"/>
            <a:ext cx="6099175" cy="477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>
              <a:buFontTx/>
              <a:buAutoNum type="arabicPeriod"/>
            </a:pPr>
            <a:r>
              <a:rPr lang="es-ES" smtClean="0"/>
              <a:t>LEVELS </a:t>
            </a:r>
            <a:r>
              <a:rPr lang="es-ES"/>
              <a:t>OF ORGANISATION OF LIVING MATTER</a:t>
            </a:r>
          </a:p>
          <a:p>
            <a:pPr marL="342900" indent="-342900" defTabSz="914400"/>
            <a:r>
              <a:rPr lang="es-ES" dirty="0"/>
              <a:t> </a:t>
            </a:r>
          </a:p>
          <a:p>
            <a:pPr marL="342900" indent="-342900" defTabSz="914400">
              <a:buFontTx/>
              <a:buAutoNum type="arabicPeriod" startAt="2"/>
            </a:pPr>
            <a:r>
              <a:rPr lang="es-ES" dirty="0"/>
              <a:t>THE CELL</a:t>
            </a:r>
          </a:p>
          <a:p>
            <a:pPr marL="877888" lvl="1" indent="-342900" defTabSz="914400">
              <a:buFontTx/>
              <a:buAutoNum type="alphaLcParenR"/>
            </a:pPr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Theory</a:t>
            </a:r>
            <a:endParaRPr lang="es-ES" dirty="0"/>
          </a:p>
          <a:p>
            <a:pPr marL="877888" lvl="1" indent="-342900" defTabSz="914400">
              <a:buFontTx/>
              <a:buAutoNum type="alphaLcParenR"/>
            </a:pPr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structure</a:t>
            </a:r>
            <a:endParaRPr lang="es-ES" dirty="0"/>
          </a:p>
          <a:p>
            <a:pPr marL="877888" lvl="1" indent="-342900" defTabSz="914400"/>
            <a:endParaRPr lang="es-ES" dirty="0"/>
          </a:p>
          <a:p>
            <a:pPr marL="342900" indent="-342900" defTabSz="914400">
              <a:buFontTx/>
              <a:buAutoNum type="arabicPeriod" startAt="2"/>
            </a:pPr>
            <a:r>
              <a:rPr lang="es-ES" dirty="0"/>
              <a:t>TISSUES</a:t>
            </a:r>
          </a:p>
          <a:p>
            <a:pPr marL="877888" lvl="1" indent="-342900" defTabSz="914400">
              <a:buFontTx/>
              <a:buAutoNum type="alphaLcParenR"/>
            </a:pPr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differentation</a:t>
            </a:r>
            <a:endParaRPr lang="es-ES" dirty="0"/>
          </a:p>
          <a:p>
            <a:pPr marL="877888" lvl="1" indent="-342900" defTabSz="914400">
              <a:buFontTx/>
              <a:buAutoNum type="alphaLcParenR"/>
            </a:pPr>
            <a:r>
              <a:rPr lang="es-ES" dirty="0" err="1"/>
              <a:t>Epithelial</a:t>
            </a:r>
            <a:r>
              <a:rPr lang="es-ES" dirty="0"/>
              <a:t> </a:t>
            </a:r>
            <a:r>
              <a:rPr lang="es-ES" dirty="0" err="1"/>
              <a:t>tissues</a:t>
            </a:r>
            <a:endParaRPr lang="es-ES" dirty="0"/>
          </a:p>
          <a:p>
            <a:pPr marL="877888" lvl="1" indent="-342900" defTabSz="914400">
              <a:buFontTx/>
              <a:buAutoNum type="alphaLcParenR"/>
            </a:pPr>
            <a:r>
              <a:rPr lang="es-ES" dirty="0" err="1"/>
              <a:t>Concective</a:t>
            </a:r>
            <a:r>
              <a:rPr lang="es-ES" dirty="0"/>
              <a:t> </a:t>
            </a:r>
            <a:r>
              <a:rPr lang="es-ES" dirty="0" err="1"/>
              <a:t>tissues</a:t>
            </a:r>
            <a:endParaRPr lang="es-ES" dirty="0"/>
          </a:p>
          <a:p>
            <a:pPr marL="877888" lvl="1" indent="-342900" defTabSz="914400">
              <a:buFontTx/>
              <a:buAutoNum type="alphaLcParenR"/>
            </a:pPr>
            <a:r>
              <a:rPr lang="es-ES" dirty="0" err="1"/>
              <a:t>Muscle</a:t>
            </a:r>
            <a:r>
              <a:rPr lang="es-ES" dirty="0"/>
              <a:t> </a:t>
            </a:r>
            <a:r>
              <a:rPr lang="es-ES" dirty="0" err="1"/>
              <a:t>tissues</a:t>
            </a:r>
            <a:endParaRPr lang="es-ES" dirty="0"/>
          </a:p>
          <a:p>
            <a:pPr marL="877888" lvl="1" indent="-342900" defTabSz="914400">
              <a:buFontTx/>
              <a:buAutoNum type="alphaLcParenR"/>
            </a:pPr>
            <a:r>
              <a:rPr lang="es-ES" dirty="0" err="1"/>
              <a:t>Nervous</a:t>
            </a:r>
            <a:r>
              <a:rPr lang="es-ES" dirty="0"/>
              <a:t> </a:t>
            </a:r>
            <a:r>
              <a:rPr lang="es-ES" dirty="0" err="1"/>
              <a:t>tissues</a:t>
            </a:r>
            <a:endParaRPr lang="es-ES" dirty="0"/>
          </a:p>
          <a:p>
            <a:pPr marL="877888" lvl="1" indent="-342900" defTabSz="914400"/>
            <a:endParaRPr lang="es-ES" dirty="0"/>
          </a:p>
          <a:p>
            <a:pPr marL="342900" indent="-342900" defTabSz="914400">
              <a:buFontTx/>
              <a:buAutoNum type="arabicPeriod" startAt="2"/>
            </a:pPr>
            <a:r>
              <a:rPr lang="es-ES" dirty="0"/>
              <a:t>SYSTEMS</a:t>
            </a:r>
          </a:p>
          <a:p>
            <a:pPr marL="877888" lvl="1" indent="-342900" defTabSz="914400">
              <a:buFontTx/>
              <a:buAutoNum type="alphaLcParenR"/>
            </a:pPr>
            <a:r>
              <a:rPr lang="es-ES" dirty="0" err="1"/>
              <a:t>Nutrition</a:t>
            </a:r>
            <a:endParaRPr lang="es-ES" dirty="0"/>
          </a:p>
          <a:p>
            <a:pPr marL="877888" lvl="1" indent="-342900" defTabSz="914400">
              <a:buFontTx/>
              <a:buAutoNum type="alphaLcParenR"/>
            </a:pPr>
            <a:r>
              <a:rPr lang="es-ES" dirty="0" err="1"/>
              <a:t>Reproduction</a:t>
            </a:r>
            <a:endParaRPr lang="es-ES" dirty="0"/>
          </a:p>
          <a:p>
            <a:pPr marL="877888" lvl="1" indent="-342900" defTabSz="914400">
              <a:buFontTx/>
              <a:buAutoNum type="alphaLcParenR"/>
            </a:pPr>
            <a:r>
              <a:rPr lang="es-ES" dirty="0" err="1"/>
              <a:t>Interaction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3_Diapositi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954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3079708" y="706374"/>
            <a:ext cx="2930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CHLOROPLASTS</a:t>
            </a:r>
            <a:endParaRPr kumimoji="0" lang="es-ES" altLang="es-E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33331" y="643020"/>
            <a:ext cx="2092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CELL WALL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329052" y="1104685"/>
            <a:ext cx="665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External and rigid envelope in the plant cell made of cellulose</a:t>
            </a:r>
            <a:endParaRPr lang="en-GB" dirty="0"/>
          </a:p>
        </p:txBody>
      </p:sp>
      <p:pic>
        <p:nvPicPr>
          <p:cNvPr id="1026" name="Picture 2" descr="Resultado de imagen de cell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2" y="2791821"/>
            <a:ext cx="2952372" cy="218777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n de cell w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450" y="2791822"/>
            <a:ext cx="2958592" cy="21877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ribos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09988"/>
            <a:ext cx="3524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" descr="ribosom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09988"/>
            <a:ext cx="51847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ángulo 1"/>
          <p:cNvSpPr>
            <a:spLocks noChangeArrowheads="1"/>
          </p:cNvSpPr>
          <p:nvPr/>
        </p:nvSpPr>
        <p:spPr bwMode="auto">
          <a:xfrm>
            <a:off x="3703638" y="951210"/>
            <a:ext cx="2287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RIBOSOMES</a:t>
            </a:r>
            <a:endParaRPr kumimoji="0" lang="es-ES" altLang="es-E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7" name="Rectángulo 2"/>
          <p:cNvSpPr>
            <a:spLocks noChangeArrowheads="1"/>
          </p:cNvSpPr>
          <p:nvPr/>
        </p:nvSpPr>
        <p:spPr bwMode="auto">
          <a:xfrm>
            <a:off x="755650" y="1412875"/>
            <a:ext cx="7848600" cy="166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Small organelles</a:t>
            </a:r>
            <a:r>
              <a:rPr kumimoji="0" lang="en-GB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 without membrane, made up of RNA and proteins.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altLang="es-ES" sz="1800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They</a:t>
            </a:r>
            <a:r>
              <a:rPr lang="en-GB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synthesise proteins</a:t>
            </a:r>
            <a:endParaRPr kumimoji="0" lang="en-GB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t_actin_n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15" y="1323975"/>
            <a:ext cx="6784149" cy="53717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209705" y="726377"/>
            <a:ext cx="2908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CYTOSKELETON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0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638683" y="1070610"/>
            <a:ext cx="8270875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</a:rPr>
              <a:t>CENTROSOME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s-E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Structure</a:t>
            </a:r>
            <a:r>
              <a:rPr kumimoji="0" lang="en-GB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 closed to the nucleus composed by the centrioles and </a:t>
            </a:r>
            <a:r>
              <a:rPr kumimoji="0" lang="en-GB" alt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pericentriolar</a:t>
            </a:r>
            <a:r>
              <a:rPr kumimoji="0" lang="en-GB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 material</a:t>
            </a:r>
            <a:endParaRPr kumimoji="0" lang="en-GB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It is responsible for organizing the </a:t>
            </a:r>
            <a:r>
              <a:rPr lang="en-GB" altLang="es-ES" sz="1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cytoskeleton (microtubules)</a:t>
            </a:r>
            <a:endParaRPr kumimoji="0" lang="en-GB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pic>
        <p:nvPicPr>
          <p:cNvPr id="17411" name="Picture 7" descr="centros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59"/>
          <a:stretch>
            <a:fillRect/>
          </a:stretch>
        </p:blipFill>
        <p:spPr bwMode="auto">
          <a:xfrm>
            <a:off x="832652" y="3946341"/>
            <a:ext cx="2879725" cy="2692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8" descr="04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4"/>
          <a:stretch>
            <a:fillRect/>
          </a:stretch>
        </p:blipFill>
        <p:spPr bwMode="auto">
          <a:xfrm>
            <a:off x="4014904" y="3567112"/>
            <a:ext cx="4608513" cy="329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8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3319664" y="814803"/>
            <a:ext cx="2571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CENTROSOME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369" y="1495313"/>
            <a:ext cx="5374833" cy="396713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6470725" y="2197314"/>
            <a:ext cx="132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Centrioles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470725" y="309666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hangingPunct="0">
              <a:defRPr/>
            </a:pPr>
            <a:r>
              <a:rPr lang="es-E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Pericentriolar</a:t>
            </a:r>
            <a:r>
              <a:rPr lang="es-E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70725" y="4087906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Microtubules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>
            <a:stCxn id="6" idx="1"/>
          </p:cNvCxnSpPr>
          <p:nvPr/>
        </p:nvCxnSpPr>
        <p:spPr>
          <a:xfrm flipH="1">
            <a:off x="3711388" y="2381980"/>
            <a:ext cx="2759337" cy="14262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7" idx="1"/>
          </p:cNvCxnSpPr>
          <p:nvPr/>
        </p:nvCxnSpPr>
        <p:spPr>
          <a:xfrm flipH="1">
            <a:off x="3582296" y="3281335"/>
            <a:ext cx="2888429" cy="991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8" idx="1"/>
          </p:cNvCxnSpPr>
          <p:nvPr/>
        </p:nvCxnSpPr>
        <p:spPr>
          <a:xfrm flipH="1">
            <a:off x="2912772" y="4272572"/>
            <a:ext cx="3557953" cy="8781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623524" y="1287424"/>
            <a:ext cx="7994808" cy="86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contains genetic</a:t>
            </a:r>
            <a:r>
              <a:rPr kumimoji="0" lang="en-GB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material (DNA) and it is separated </a:t>
            </a:r>
            <a:r>
              <a:rPr lang="en-GB" altLang="es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 cytoplasm </a:t>
            </a:r>
            <a:r>
              <a:rPr kumimoji="0" lang="en-GB" alt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a double porous membrane.</a:t>
            </a:r>
            <a:endParaRPr kumimoji="0" lang="en-GB" alt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7284" name="Picture 6" descr="Núcleo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2" b="15013"/>
          <a:stretch>
            <a:fillRect/>
          </a:stretch>
        </p:blipFill>
        <p:spPr bwMode="auto">
          <a:xfrm>
            <a:off x="2352676" y="2285085"/>
            <a:ext cx="4536504" cy="442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AutoShape 2" descr="http://reproduccionasexual.galeon.com/images/pagina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638186" y="69538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NUCLEUS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0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s://wickedbiology.files.wordpress.com/2016/01/compare-contrast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363" y="1914525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579" name="CuadroTexto 3"/>
          <p:cNvSpPr txBox="1">
            <a:spLocks noChangeArrowheads="1"/>
          </p:cNvSpPr>
          <p:nvPr/>
        </p:nvSpPr>
        <p:spPr bwMode="auto">
          <a:xfrm>
            <a:off x="7729538" y="211138"/>
            <a:ext cx="1279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 dirty="0" smtClean="0">
                <a:latin typeface="Calibri" pitchFamily="34" charset="0"/>
              </a:rPr>
              <a:t>3rd </a:t>
            </a:r>
            <a:r>
              <a:rPr lang="es-ES" sz="1400" i="1" dirty="0" err="1">
                <a:latin typeface="Calibri" pitchFamily="34" charset="0"/>
              </a:rPr>
              <a:t>Session</a:t>
            </a:r>
            <a:endParaRPr lang="es-ES" sz="1400" i="1" dirty="0">
              <a:latin typeface="Calibri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Lesson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1: </a:t>
            </a: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The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</a:t>
            </a: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the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human </a:t>
            </a: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body</a:t>
            </a:r>
            <a:endParaRPr lang="es-E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581" name="CuadroTexto 5"/>
          <p:cNvSpPr txBox="1">
            <a:spLocks noChangeArrowheads="1"/>
          </p:cNvSpPr>
          <p:nvPr/>
        </p:nvSpPr>
        <p:spPr bwMode="auto">
          <a:xfrm>
            <a:off x="3160713" y="819150"/>
            <a:ext cx="2762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solidFill>
                  <a:srgbClr val="C00000"/>
                </a:solidFill>
                <a:latin typeface="Calibri" pitchFamily="34" charset="0"/>
              </a:rPr>
              <a:t>CELL STRUCTURE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367147" y="3708400"/>
            <a:ext cx="1665288" cy="208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3834607" y="3587750"/>
            <a:ext cx="1414462" cy="233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189956" y="3708400"/>
            <a:ext cx="1279525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633538" y="2292350"/>
          <a:ext cx="6096000" cy="2280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Composition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Cellular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level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Kind</a:t>
                      </a:r>
                      <a:r>
                        <a:rPr lang="es-ES" dirty="0" smtClean="0"/>
                        <a:t> of </a:t>
                      </a:r>
                      <a:r>
                        <a:rPr lang="es-ES" dirty="0" err="1" smtClean="0"/>
                        <a:t>cells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Nutrition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Reproduction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Interaction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32" name="CuadroTexto 2"/>
          <p:cNvSpPr txBox="1">
            <a:spLocks noChangeArrowheads="1"/>
          </p:cNvSpPr>
          <p:nvPr/>
        </p:nvSpPr>
        <p:spPr bwMode="auto">
          <a:xfrm>
            <a:off x="1039528" y="1039813"/>
            <a:ext cx="6904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dirty="0">
                <a:latin typeface="Calibri" pitchFamily="34" charset="0"/>
              </a:rPr>
              <a:t>HOW </a:t>
            </a:r>
            <a:r>
              <a:rPr lang="es-ES" sz="2800" b="1" dirty="0" smtClean="0">
                <a:latin typeface="Calibri" pitchFamily="34" charset="0"/>
              </a:rPr>
              <a:t>WOULD </a:t>
            </a:r>
            <a:r>
              <a:rPr lang="es-ES" sz="2800" b="1" dirty="0">
                <a:latin typeface="Calibri" pitchFamily="34" charset="0"/>
              </a:rPr>
              <a:t>YOU DEFINE A HUMAN BEING?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2482951" y="895935"/>
            <a:ext cx="36772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Calibri" pitchFamily="34" charset="0"/>
              </a:rPr>
              <a:t>CELL </a:t>
            </a:r>
            <a:r>
              <a:rPr lang="es-ES" sz="2800" b="1" dirty="0" smtClean="0">
                <a:solidFill>
                  <a:srgbClr val="C00000"/>
                </a:solidFill>
                <a:latin typeface="Calibri" pitchFamily="34" charset="0"/>
              </a:rPr>
              <a:t>SPECIALISATION</a:t>
            </a:r>
            <a:endParaRPr lang="es-ES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77294" y="1876927"/>
            <a:ext cx="568853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mtClean="0"/>
              <a:t>Multicellular organisms are made up of many cells.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mtClean="0"/>
              <a:t>All cells have the same genetic material (DNA)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53871" y="3258029"/>
            <a:ext cx="637566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i="1" smtClean="0"/>
              <a:t>Why are there different types of cell in the same organism?</a:t>
            </a:r>
            <a:endParaRPr lang="en-GB" i="1"/>
          </a:p>
        </p:txBody>
      </p:sp>
      <p:sp>
        <p:nvSpPr>
          <p:cNvPr id="8" name="CuadroTexto 7"/>
          <p:cNvSpPr txBox="1"/>
          <p:nvPr/>
        </p:nvSpPr>
        <p:spPr>
          <a:xfrm>
            <a:off x="1477294" y="4312118"/>
            <a:ext cx="67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Every cell uses one part of the information found in the DNA = </a:t>
            </a:r>
          </a:p>
          <a:p>
            <a:pPr algn="ctr"/>
            <a:endParaRPr lang="en-GB" b="1" smtClean="0"/>
          </a:p>
          <a:p>
            <a:pPr algn="ctr"/>
            <a:r>
              <a:rPr lang="en-GB" b="1" smtClean="0"/>
              <a:t>CELL SPECIALISATION</a:t>
            </a:r>
            <a:endParaRPr lang="en-GB" b="1"/>
          </a:p>
        </p:txBody>
      </p:sp>
      <p:sp>
        <p:nvSpPr>
          <p:cNvPr id="9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2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images.slideplayer.com/25/7761681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338" y="1895475"/>
            <a:ext cx="594836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ángulo 4"/>
          <p:cNvSpPr>
            <a:spLocks noChangeArrowheads="1"/>
          </p:cNvSpPr>
          <p:nvPr/>
        </p:nvSpPr>
        <p:spPr bwMode="auto">
          <a:xfrm>
            <a:off x="2936875" y="1108075"/>
            <a:ext cx="3443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latin typeface="Calibri" pitchFamily="34" charset="0"/>
              </a:rPr>
              <a:t>Levels of organisation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340" name="CuadroTexto 2"/>
          <p:cNvSpPr txBox="1">
            <a:spLocks noChangeArrowheads="1"/>
          </p:cNvSpPr>
          <p:nvPr/>
        </p:nvSpPr>
        <p:spPr bwMode="auto">
          <a:xfrm>
            <a:off x="7729538" y="211138"/>
            <a:ext cx="1279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>
                <a:latin typeface="Calibri" pitchFamily="34" charset="0"/>
              </a:rPr>
              <a:t>1st Session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organisation of the human body</a:t>
            </a:r>
            <a:endParaRPr lang="en-US" i="1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23863" y="180975"/>
            <a:ext cx="2714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Lesson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1: Living </a:t>
            </a: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Things</a:t>
            </a:r>
            <a:endParaRPr lang="es-E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2482951" y="895935"/>
            <a:ext cx="36772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Calibri" pitchFamily="34" charset="0"/>
              </a:rPr>
              <a:t>CELL </a:t>
            </a:r>
            <a:r>
              <a:rPr lang="es-ES" sz="2800" b="1" dirty="0" smtClean="0">
                <a:solidFill>
                  <a:srgbClr val="C00000"/>
                </a:solidFill>
                <a:latin typeface="Calibri" pitchFamily="34" charset="0"/>
              </a:rPr>
              <a:t>SPECIALISATION</a:t>
            </a:r>
            <a:endParaRPr lang="es-ES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095375" y="2308740"/>
          <a:ext cx="6715024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131">
                  <a:extLst>
                    <a:ext uri="{9D8B030D-6E8A-4147-A177-3AD203B41FA5}">
                      <a16:colId xmlns:a16="http://schemas.microsoft.com/office/drawing/2014/main" val="2014971120"/>
                    </a:ext>
                  </a:extLst>
                </a:gridCol>
                <a:gridCol w="3367893">
                  <a:extLst>
                    <a:ext uri="{9D8B030D-6E8A-4147-A177-3AD203B41FA5}">
                      <a16:colId xmlns:a16="http://schemas.microsoft.com/office/drawing/2014/main" val="3666585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Advantages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Disadvantages</a:t>
                      </a:r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71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Division of labour (multitask)</a:t>
                      </a:r>
                    </a:p>
                    <a:p>
                      <a:pPr algn="ctr"/>
                      <a:r>
                        <a:rPr lang="en-GB" noProof="0" smtClean="0"/>
                        <a:t>Greater</a:t>
                      </a:r>
                      <a:r>
                        <a:rPr lang="en-GB" baseline="0" noProof="0" smtClean="0"/>
                        <a:t> efficiency (specializing)</a:t>
                      </a:r>
                    </a:p>
                    <a:p>
                      <a:pPr algn="ctr"/>
                      <a:r>
                        <a:rPr lang="en-GB" baseline="0" noProof="0" smtClean="0"/>
                        <a:t>Longevity</a:t>
                      </a:r>
                    </a:p>
                    <a:p>
                      <a:pPr algn="ctr"/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Need</a:t>
                      </a:r>
                      <a:r>
                        <a:rPr lang="en-GB" baseline="0" noProof="0" dirty="0" smtClean="0"/>
                        <a:t> more energy</a:t>
                      </a:r>
                    </a:p>
                    <a:p>
                      <a:pPr algn="ctr"/>
                      <a:r>
                        <a:rPr lang="en-GB" baseline="0" noProof="0" dirty="0" smtClean="0"/>
                        <a:t>Cell communication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254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4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s://thumbs.dreamstime.com/z/animal-tissues-medical-illustration-various-53232761.jpg"/>
          <p:cNvPicPr>
            <a:picLocks noChangeAspect="1" noChangeArrowheads="1"/>
          </p:cNvPicPr>
          <p:nvPr/>
        </p:nvPicPr>
        <p:blipFill>
          <a:blip r:embed="rId2" cstate="print"/>
          <a:srcRect b="9338"/>
          <a:stretch>
            <a:fillRect/>
          </a:stretch>
        </p:blipFill>
        <p:spPr bwMode="auto">
          <a:xfrm>
            <a:off x="1431223" y="724835"/>
            <a:ext cx="6172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024982" y="6035040"/>
            <a:ext cx="726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TISSUE is a cluster of cells with the same morphology and function</a:t>
            </a:r>
            <a:endParaRPr lang="en-GB" dirty="0"/>
          </a:p>
        </p:txBody>
      </p:sp>
      <p:sp>
        <p:nvSpPr>
          <p:cNvPr id="7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539281"/>
              </p:ext>
            </p:extLst>
          </p:nvPr>
        </p:nvGraphicFramePr>
        <p:xfrm>
          <a:off x="380265" y="1137118"/>
          <a:ext cx="8556508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933">
                  <a:extLst>
                    <a:ext uri="{9D8B030D-6E8A-4147-A177-3AD203B41FA5}">
                      <a16:colId xmlns:a16="http://schemas.microsoft.com/office/drawing/2014/main" val="3168481092"/>
                    </a:ext>
                  </a:extLst>
                </a:gridCol>
                <a:gridCol w="2666198">
                  <a:extLst>
                    <a:ext uri="{9D8B030D-6E8A-4147-A177-3AD203B41FA5}">
                      <a16:colId xmlns:a16="http://schemas.microsoft.com/office/drawing/2014/main" val="1618583859"/>
                    </a:ext>
                  </a:extLst>
                </a:gridCol>
                <a:gridCol w="2127183">
                  <a:extLst>
                    <a:ext uri="{9D8B030D-6E8A-4147-A177-3AD203B41FA5}">
                      <a16:colId xmlns:a16="http://schemas.microsoft.com/office/drawing/2014/main" val="949386497"/>
                    </a:ext>
                  </a:extLst>
                </a:gridCol>
                <a:gridCol w="2512194">
                  <a:extLst>
                    <a:ext uri="{9D8B030D-6E8A-4147-A177-3AD203B41FA5}">
                      <a16:colId xmlns:a16="http://schemas.microsoft.com/office/drawing/2014/main" val="1973388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smtClean="0"/>
                        <a:t>TISSUE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LOCALIZATION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MORPHOLOGY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FUNCTION</a:t>
                      </a:r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06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smtClean="0"/>
                        <a:t>EPITHELIAL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GB" noProof="0" smtClean="0"/>
                        <a:t>Cover the surface</a:t>
                      </a:r>
                      <a:r>
                        <a:rPr lang="en-GB" baseline="0" noProof="0" smtClean="0"/>
                        <a:t> of the body.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GB" baseline="0" noProof="0" smtClean="0"/>
                        <a:t>Cover the surface of the organs and internal cavities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Geometric</a:t>
                      </a:r>
                      <a:r>
                        <a:rPr lang="en-GB" baseline="0" noProof="0" smtClean="0"/>
                        <a:t> cells arranged very closely together.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u="sng" noProof="0" dirty="0" smtClean="0"/>
                        <a:t>Epithelium</a:t>
                      </a:r>
                      <a:r>
                        <a:rPr lang="en-GB" noProof="0" dirty="0" smtClean="0"/>
                        <a:t>: Protection and enveloping</a:t>
                      </a:r>
                    </a:p>
                    <a:p>
                      <a:r>
                        <a:rPr lang="en-GB" u="sng" noProof="0" dirty="0" smtClean="0"/>
                        <a:t>Glandular</a:t>
                      </a:r>
                      <a:r>
                        <a:rPr lang="en-GB" noProof="0" dirty="0" smtClean="0"/>
                        <a:t>:</a:t>
                      </a:r>
                      <a:r>
                        <a:rPr lang="en-GB" baseline="0" noProof="0" dirty="0" smtClean="0"/>
                        <a:t> produce and release substances.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33728"/>
                  </a:ext>
                </a:extLst>
              </a:tr>
            </a:tbl>
          </a:graphicData>
        </a:graphic>
      </p:graphicFrame>
      <p:pic>
        <p:nvPicPr>
          <p:cNvPr id="6" name="Picture 4" descr="Duode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6"/>
          <a:stretch>
            <a:fillRect/>
          </a:stretch>
        </p:blipFill>
        <p:spPr bwMode="auto">
          <a:xfrm>
            <a:off x="307975" y="3282214"/>
            <a:ext cx="3313567" cy="186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alival mix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75" y="3296651"/>
            <a:ext cx="2713524" cy="183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udorípara apocri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r="14674"/>
          <a:stretch/>
        </p:blipFill>
        <p:spPr bwMode="auto">
          <a:xfrm>
            <a:off x="6607643" y="3296651"/>
            <a:ext cx="2266056" cy="184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24025" y="5336116"/>
            <a:ext cx="19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EPITHELIUM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630678" y="5336116"/>
            <a:ext cx="19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GLANDULAR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07975" y="3128211"/>
            <a:ext cx="3313567" cy="2849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3793975" y="3128211"/>
            <a:ext cx="5079724" cy="2849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961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157538" y="188913"/>
            <a:ext cx="282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FF0000"/>
                </a:solidFill>
                <a:latin typeface="Comic Sans MS" panose="030F0702030302020204" pitchFamily="66" charset="0"/>
              </a:rPr>
              <a:t>EPITELIAL</a:t>
            </a:r>
          </a:p>
        </p:txBody>
      </p:sp>
      <p:grpSp>
        <p:nvGrpSpPr>
          <p:cNvPr id="3075" name="Group 6"/>
          <p:cNvGrpSpPr>
            <a:grpSpLocks/>
          </p:cNvGrpSpPr>
          <p:nvPr/>
        </p:nvGrpSpPr>
        <p:grpSpPr bwMode="auto">
          <a:xfrm>
            <a:off x="1009650" y="754063"/>
            <a:ext cx="7123113" cy="6103937"/>
            <a:chOff x="637" y="414"/>
            <a:chExt cx="4487" cy="3845"/>
          </a:xfrm>
        </p:grpSpPr>
        <p:pic>
          <p:nvPicPr>
            <p:cNvPr id="3076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4"/>
            <a:stretch>
              <a:fillRect/>
            </a:stretch>
          </p:blipFill>
          <p:spPr bwMode="auto">
            <a:xfrm>
              <a:off x="637" y="414"/>
              <a:ext cx="4487" cy="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"/>
            <a:stretch>
              <a:fillRect/>
            </a:stretch>
          </p:blipFill>
          <p:spPr bwMode="auto">
            <a:xfrm>
              <a:off x="638" y="1557"/>
              <a:ext cx="2311" cy="1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" y="2899"/>
              <a:ext cx="4486" cy="1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75"/>
            <a:stretch>
              <a:fillRect/>
            </a:stretch>
          </p:blipFill>
          <p:spPr bwMode="auto">
            <a:xfrm>
              <a:off x="2927" y="1579"/>
              <a:ext cx="2196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51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Lesson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1: </a:t>
            </a: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The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</a:t>
            </a: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the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human </a:t>
            </a: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body</a:t>
            </a:r>
            <a:endParaRPr lang="es-E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06239"/>
              </p:ext>
            </p:extLst>
          </p:nvPr>
        </p:nvGraphicFramePr>
        <p:xfrm>
          <a:off x="380265" y="1137118"/>
          <a:ext cx="8556508" cy="257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164">
                  <a:extLst>
                    <a:ext uri="{9D8B030D-6E8A-4147-A177-3AD203B41FA5}">
                      <a16:colId xmlns:a16="http://schemas.microsoft.com/office/drawing/2014/main" val="3168481092"/>
                    </a:ext>
                  </a:extLst>
                </a:gridCol>
                <a:gridCol w="2304967">
                  <a:extLst>
                    <a:ext uri="{9D8B030D-6E8A-4147-A177-3AD203B41FA5}">
                      <a16:colId xmlns:a16="http://schemas.microsoft.com/office/drawing/2014/main" val="1618583859"/>
                    </a:ext>
                  </a:extLst>
                </a:gridCol>
                <a:gridCol w="2127183">
                  <a:extLst>
                    <a:ext uri="{9D8B030D-6E8A-4147-A177-3AD203B41FA5}">
                      <a16:colId xmlns:a16="http://schemas.microsoft.com/office/drawing/2014/main" val="949386497"/>
                    </a:ext>
                  </a:extLst>
                </a:gridCol>
                <a:gridCol w="2512194">
                  <a:extLst>
                    <a:ext uri="{9D8B030D-6E8A-4147-A177-3AD203B41FA5}">
                      <a16:colId xmlns:a16="http://schemas.microsoft.com/office/drawing/2014/main" val="1973388461"/>
                    </a:ext>
                  </a:extLst>
                </a:gridCol>
              </a:tblGrid>
              <a:tr h="52136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TISSUE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FUNCTION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COMPOSITION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TYPES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064113"/>
                  </a:ext>
                </a:extLst>
              </a:tr>
              <a:tr h="2056874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CONNECTIVE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 smtClean="0"/>
                        <a:t>Extracellular</a:t>
                      </a:r>
                      <a:r>
                        <a:rPr lang="en-GB" baseline="0" noProof="0" dirty="0" smtClean="0"/>
                        <a:t> matrix (fibres and ground substance)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noProof="0" dirty="0" smtClean="0"/>
                        <a:t>Cells 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u="none" noProof="0" dirty="0" smtClean="0"/>
                        <a:t>Connective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u="none" noProof="0" dirty="0" smtClean="0"/>
                        <a:t>Adipose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u="none" noProof="0" dirty="0" smtClean="0"/>
                        <a:t>Cartilaginous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u="none" noProof="0" dirty="0" smtClean="0"/>
                        <a:t>Bone</a:t>
                      </a:r>
                      <a:endParaRPr lang="en-GB" u="non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3372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006868" y="1696800"/>
            <a:ext cx="229562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rgbClr val="222222"/>
                </a:solidFill>
                <a:latin typeface="Arial" panose="020B0604020202020204" pitchFamily="34" charset="0"/>
              </a:rPr>
              <a:t>It has </a:t>
            </a:r>
            <a:r>
              <a:rPr lang="en-US" sz="1700" dirty="0">
                <a:solidFill>
                  <a:srgbClr val="222222"/>
                </a:solidFill>
                <a:latin typeface="Arial" panose="020B0604020202020204" pitchFamily="34" charset="0"/>
              </a:rPr>
              <a:t>a wide variety of functions that depend on the types of cells and the different classes of fibers involved.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4170951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12117" y="1106905"/>
            <a:ext cx="4360244" cy="1963553"/>
            <a:chOff x="89" y="699"/>
            <a:chExt cx="5671" cy="2823"/>
          </a:xfrm>
        </p:grpSpPr>
        <p:pic>
          <p:nvPicPr>
            <p:cNvPr id="3" name="Picture 5" descr="Fibroblastos M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" y="699"/>
              <a:ext cx="4243" cy="281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64"/>
            <a:stretch>
              <a:fillRect/>
            </a:stretch>
          </p:blipFill>
          <p:spPr bwMode="auto">
            <a:xfrm>
              <a:off x="89" y="699"/>
              <a:ext cx="1411" cy="282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ángulo 4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83285" y="1328286"/>
            <a:ext cx="359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Connective tissue</a:t>
            </a:r>
            <a:r>
              <a:rPr lang="en-GB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Join organs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Its located in the deepest layer of the epithelium</a:t>
            </a:r>
            <a:endParaRPr lang="en-GB" dirty="0"/>
          </a:p>
        </p:txBody>
      </p:sp>
      <p:pic>
        <p:nvPicPr>
          <p:cNvPr id="9" name="Picture 5" descr="watmv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40"/>
          <a:stretch/>
        </p:blipFill>
        <p:spPr bwMode="auto">
          <a:xfrm>
            <a:off x="4283133" y="3984860"/>
            <a:ext cx="4389228" cy="19346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518051" y="4127635"/>
            <a:ext cx="359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Adipose tissue</a:t>
            </a:r>
            <a:r>
              <a:rPr lang="en-GB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Composed of cells that accumulate fat.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Function: energetic, protection</a:t>
            </a:r>
            <a:endParaRPr lang="en-GB" dirty="0"/>
          </a:p>
        </p:txBody>
      </p:sp>
      <p:sp>
        <p:nvSpPr>
          <p:cNvPr id="11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80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0" name="Picture 2" descr="https://www.blinklearning.com/useruploads/ctx/a/24888719/r/s/5833269/01BloqueIUnidad1-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64" y="1102336"/>
            <a:ext cx="3887036" cy="2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49057" y="1557690"/>
            <a:ext cx="359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Cartilaginous tissue</a:t>
            </a:r>
            <a:r>
              <a:rPr lang="en-GB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Protects joints from the bones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Is the component of the larynx, trachea, </a:t>
            </a:r>
            <a:r>
              <a:rPr lang="en-GB" dirty="0" err="1" smtClean="0"/>
              <a:t>pinea</a:t>
            </a:r>
            <a:r>
              <a:rPr lang="en-GB" dirty="0" smtClean="0"/>
              <a:t> and nose</a:t>
            </a:r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651201" y="4530292"/>
            <a:ext cx="359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Bone tissue</a:t>
            </a:r>
            <a:r>
              <a:rPr lang="en-GB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is a rigid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Made up of minerals and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Compose the skeleton</a:t>
            </a:r>
          </a:p>
        </p:txBody>
      </p:sp>
      <p:pic>
        <p:nvPicPr>
          <p:cNvPr id="11" name="Picture 5" descr="Corte transversal diáfisis hueso maduro 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49" y="4475346"/>
            <a:ext cx="2122624" cy="153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r="7151"/>
          <a:stretch/>
        </p:blipFill>
        <p:spPr bwMode="auto">
          <a:xfrm>
            <a:off x="6564881" y="3920599"/>
            <a:ext cx="2329313" cy="241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organisation of the human body</a:t>
            </a:r>
            <a:endParaRPr lang="en-GB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213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9" name="Picture 4" descr="40-04x-VertebrateMus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5"/>
          <a:stretch>
            <a:fillRect/>
          </a:stretch>
        </p:blipFill>
        <p:spPr bwMode="auto">
          <a:xfrm>
            <a:off x="5027062" y="658813"/>
            <a:ext cx="3982001" cy="2067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029795" y="1049936"/>
            <a:ext cx="359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Muscle tissue</a:t>
            </a:r>
            <a:r>
              <a:rPr lang="en-GB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is composed of elongated cells called muscle fibres.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are able to contract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796965"/>
            <a:ext cx="5770395" cy="413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Lesson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1: </a:t>
            </a: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The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</a:t>
            </a: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the</a:t>
            </a:r>
            <a:r>
              <a:rPr lang="es-E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human </a:t>
            </a:r>
            <a:r>
              <a:rPr lang="es-ES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body</a:t>
            </a:r>
            <a:endParaRPr lang="es-E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29794" y="1049936"/>
            <a:ext cx="6872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Nervous tissue</a:t>
            </a:r>
            <a:r>
              <a:rPr lang="en-GB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is composed of cell called </a:t>
            </a:r>
            <a:r>
              <a:rPr lang="en-GB" b="1" dirty="0" smtClean="0"/>
              <a:t>neurons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transmit nerve impulses.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Nervous system coordinates the functioning of the organism</a:t>
            </a:r>
          </a:p>
        </p:txBody>
      </p:sp>
      <p:pic>
        <p:nvPicPr>
          <p:cNvPr id="7" name="Picture 5" descr="Neuron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" y="2569945"/>
            <a:ext cx="2560087" cy="39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823435" y="2569945"/>
            <a:ext cx="4454291" cy="4105493"/>
            <a:chOff x="612" y="445"/>
            <a:chExt cx="4400" cy="3454"/>
          </a:xfrm>
        </p:grpSpPr>
        <p:pic>
          <p:nvPicPr>
            <p:cNvPr id="9" name="Picture 7" descr="Neurona purkinj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" y="445"/>
              <a:ext cx="1436" cy="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Neurona médula espi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" y="445"/>
              <a:ext cx="1436" cy="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Neurona piramida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445"/>
              <a:ext cx="1436" cy="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Neuronas bipolar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563"/>
              <a:ext cx="2223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Neurona pseudomonopola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4" r="5443" b="8002"/>
            <a:stretch>
              <a:fillRect/>
            </a:stretch>
          </p:blipFill>
          <p:spPr bwMode="auto">
            <a:xfrm>
              <a:off x="2885" y="2563"/>
              <a:ext cx="2127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91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081075" y="1212783"/>
            <a:ext cx="515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ORGANS, SYSTEMS AND VITAL FUNCTIONS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155032" y="1982804"/>
            <a:ext cx="2685448" cy="2031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rgbClr val="0070C0"/>
                </a:solidFill>
              </a:rPr>
              <a:t>NUTRITION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mtClean="0"/>
              <a:t>Digestive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mtClean="0"/>
              <a:t>Respiratory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mtClean="0"/>
              <a:t>Circulatory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mtClean="0"/>
              <a:t>Excretory system</a:t>
            </a:r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4321743" y="1982804"/>
            <a:ext cx="3975234" cy="2031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rgbClr val="C00000"/>
                </a:solidFill>
              </a:rPr>
              <a:t>INTERACTION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mtClean="0"/>
              <a:t>Nervous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mtClean="0"/>
              <a:t>Endocrine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mtClean="0"/>
              <a:t>Skeletal and muscular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mtClean="0"/>
              <a:t>Sense organs</a:t>
            </a:r>
            <a:endParaRPr lang="en-GB"/>
          </a:p>
        </p:txBody>
      </p:sp>
      <p:sp>
        <p:nvSpPr>
          <p:cNvPr id="8" name="CuadroTexto 7"/>
          <p:cNvSpPr txBox="1"/>
          <p:nvPr/>
        </p:nvSpPr>
        <p:spPr>
          <a:xfrm>
            <a:off x="2829719" y="4414818"/>
            <a:ext cx="2849078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REPRODUCTION</a:t>
            </a:r>
          </a:p>
          <a:p>
            <a:endParaRPr lang="en-GB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Reproductive system</a:t>
            </a:r>
            <a:endParaRPr lang="en-GB"/>
          </a:p>
        </p:txBody>
      </p:sp>
      <p:sp>
        <p:nvSpPr>
          <p:cNvPr id="9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42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616075"/>
            <a:ext cx="59483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ángulo 4"/>
          <p:cNvSpPr>
            <a:spLocks noChangeArrowheads="1"/>
          </p:cNvSpPr>
          <p:nvPr/>
        </p:nvSpPr>
        <p:spPr bwMode="auto">
          <a:xfrm>
            <a:off x="3014663" y="703263"/>
            <a:ext cx="3443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latin typeface="Calibri" pitchFamily="34" charset="0"/>
              </a:rPr>
              <a:t>Levels of organisation</a:t>
            </a:r>
          </a:p>
        </p:txBody>
      </p:sp>
      <p:sp>
        <p:nvSpPr>
          <p:cNvPr id="7" name="Rectángulo 5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CuadroTexto 2"/>
          <p:cNvSpPr txBox="1">
            <a:spLocks noChangeArrowheads="1"/>
          </p:cNvSpPr>
          <p:nvPr/>
        </p:nvSpPr>
        <p:spPr bwMode="auto">
          <a:xfrm>
            <a:off x="7729538" y="211138"/>
            <a:ext cx="1279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>
                <a:latin typeface="Calibri" pitchFamily="34" charset="0"/>
              </a:rPr>
              <a:t>1st Session</a:t>
            </a:r>
          </a:p>
        </p:txBody>
      </p:sp>
      <p:sp>
        <p:nvSpPr>
          <p:cNvPr id="9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organisation of the human body</a:t>
            </a:r>
            <a:endParaRPr lang="en-US" i="1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blinklearning.com/useruploads/ctx/a/28989799/r/s/6544849/5brJxNkWx-wsNbDpz90OyVKzuhL0yykqfXpNdnuCNOU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48" y="2106049"/>
            <a:ext cx="6208295" cy="46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081075" y="1212783"/>
            <a:ext cx="515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COORDINATION OF VITAL FUNCTIONS</a:t>
            </a:r>
            <a:endParaRPr lang="es-ES" b="1" dirty="0"/>
          </a:p>
        </p:txBody>
      </p:sp>
      <p:sp>
        <p:nvSpPr>
          <p:cNvPr id="7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47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093788" y="2414588"/>
          <a:ext cx="712911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LEVEL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LEVEL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LUNGS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SEAWEED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SKIN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RED</a:t>
                      </a:r>
                      <a:r>
                        <a:rPr lang="es-ES" baseline="0" dirty="0" smtClean="0"/>
                        <a:t> CELL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OVARY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BONE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BLOOD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MUSCLE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NEURON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ELECTRON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SPERM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MITOCHONDRIA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PARAMECIUM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WATER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PROTEIN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GLUCOSE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HELIUM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OXYGEN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442" name="Rectángulo 4"/>
          <p:cNvSpPr>
            <a:spLocks noChangeArrowheads="1"/>
          </p:cNvSpPr>
          <p:nvPr/>
        </p:nvSpPr>
        <p:spPr bwMode="auto">
          <a:xfrm>
            <a:off x="2936875" y="973138"/>
            <a:ext cx="34432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latin typeface="Calibri" pitchFamily="34" charset="0"/>
              </a:rPr>
              <a:t>Levels of organisation</a:t>
            </a:r>
          </a:p>
        </p:txBody>
      </p:sp>
      <p:sp>
        <p:nvSpPr>
          <p:cNvPr id="8" name="Rectángulo 5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CuadroTexto 2"/>
          <p:cNvSpPr txBox="1">
            <a:spLocks noChangeArrowheads="1"/>
          </p:cNvSpPr>
          <p:nvPr/>
        </p:nvSpPr>
        <p:spPr bwMode="auto">
          <a:xfrm>
            <a:off x="7729538" y="211138"/>
            <a:ext cx="1279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>
                <a:latin typeface="Calibri" pitchFamily="34" charset="0"/>
              </a:rPr>
              <a:t>1st Session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organisation of the human body</a:t>
            </a:r>
            <a:endParaRPr lang="en-US" i="1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676650" y="885825"/>
            <a:ext cx="19637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ORGANISMS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47788" y="1835150"/>
            <a:ext cx="1473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ONE CELL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476875" y="1814513"/>
            <a:ext cx="31575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MORE THAN ONE CELL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19150" y="2805113"/>
            <a:ext cx="24542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UNICELLULAR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56288" y="2811463"/>
            <a:ext cx="3129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MULTICELLULAR</a:t>
            </a:r>
            <a:endParaRPr lang="es-ES" sz="28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1" name="Conector angular 10"/>
          <p:cNvCxnSpPr>
            <a:stCxn id="5" idx="2"/>
            <a:endCxn id="7" idx="0"/>
          </p:cNvCxnSpPr>
          <p:nvPr/>
        </p:nvCxnSpPr>
        <p:spPr>
          <a:xfrm rot="16200000" flipH="1">
            <a:off x="5623719" y="383382"/>
            <a:ext cx="466725" cy="239553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5" idx="2"/>
            <a:endCxn id="6" idx="0"/>
          </p:cNvCxnSpPr>
          <p:nvPr/>
        </p:nvCxnSpPr>
        <p:spPr>
          <a:xfrm rot="5400000">
            <a:off x="3128170" y="304006"/>
            <a:ext cx="487362" cy="257492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6" idx="2"/>
          </p:cNvCxnSpPr>
          <p:nvPr/>
        </p:nvCxnSpPr>
        <p:spPr>
          <a:xfrm>
            <a:off x="2084388" y="2297113"/>
            <a:ext cx="0" cy="4889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7054850" y="2244725"/>
            <a:ext cx="0" cy="6334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6" name="Picture 2" descr="https://www.ecestaticos.com/imagestatic/clipping/1b2/f04/1b2f048c091f65e40ac8d12f23d5a5a5/las-doce-bacterias-mas-peligrosas-y-nos-estamos-quedando-sin-cura.jpg?mtime=1488287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3276600"/>
            <a:ext cx="192881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4" descr="http://www.livemint.com/rf/Image-621x414/LiveMint/Period1/2015/10/24/Photos/bacteria-kTJF--621x414@LiveM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113" y="3276600"/>
            <a:ext cx="16287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6" descr="https://upload.wikimedia.org/wikipedia/commons/thumb/2/23/Mikrofoto.de-Blepharisma_japonicum_15.jpg/250px-Mikrofoto.de-Blepharisma_japonicum_15.jpg"/>
          <p:cNvPicPr>
            <a:picLocks noChangeAspect="1" noChangeArrowheads="1"/>
          </p:cNvPicPr>
          <p:nvPr/>
        </p:nvPicPr>
        <p:blipFill>
          <a:blip r:embed="rId4" cstate="print"/>
          <a:srcRect l="162" t="11433"/>
          <a:stretch>
            <a:fillRect/>
          </a:stretch>
        </p:blipFill>
        <p:spPr bwMode="auto">
          <a:xfrm>
            <a:off x="500063" y="4403725"/>
            <a:ext cx="19256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8" descr="http://recursos.cnice.mec.es/biosfera/alumno/1bachillerato/organis/imagenes/diploecaCoanoflagelado.jpg"/>
          <p:cNvPicPr>
            <a:picLocks noChangeAspect="1" noChangeArrowheads="1"/>
          </p:cNvPicPr>
          <p:nvPr/>
        </p:nvPicPr>
        <p:blipFill>
          <a:blip r:embed="rId5" cstate="print"/>
          <a:srcRect r="15833" b="14893"/>
          <a:stretch>
            <a:fillRect/>
          </a:stretch>
        </p:blipFill>
        <p:spPr bwMode="auto">
          <a:xfrm>
            <a:off x="2551113" y="4438650"/>
            <a:ext cx="1635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0" descr="https://3.bp.blogspot.com/-Ux_BLkM0d9U/VumgbjCDRQI/AAAAAAAADrk/NBBPa7wGNy0WxG0TcAfzCc3mdOKOSUzTg/s1600/levadura_microscopio.jpg"/>
          <p:cNvPicPr>
            <a:picLocks noChangeAspect="1" noChangeArrowheads="1"/>
          </p:cNvPicPr>
          <p:nvPr/>
        </p:nvPicPr>
        <p:blipFill>
          <a:blip r:embed="rId6" cstate="print"/>
          <a:srcRect b="15129"/>
          <a:stretch>
            <a:fillRect/>
          </a:stretch>
        </p:blipFill>
        <p:spPr bwMode="auto">
          <a:xfrm>
            <a:off x="500063" y="5581650"/>
            <a:ext cx="1935162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2" descr="http://protist.i.hosei.ac.jp/pdb/images/mastigophora/euglena/viridis/sp_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7625" y="5581650"/>
            <a:ext cx="159861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4" descr="http://d2on3k3hzjn2sy.cloudfront.net/wp-content/uploads/2016/01/especies_plantas.jpg"/>
          <p:cNvPicPr>
            <a:picLocks noChangeAspect="1" noChangeArrowheads="1"/>
          </p:cNvPicPr>
          <p:nvPr/>
        </p:nvPicPr>
        <p:blipFill>
          <a:blip r:embed="rId8" cstate="print"/>
          <a:srcRect l="32899" r="749" b="32597"/>
          <a:stretch>
            <a:fillRect/>
          </a:stretch>
        </p:blipFill>
        <p:spPr bwMode="auto">
          <a:xfrm>
            <a:off x="4524375" y="3308350"/>
            <a:ext cx="23225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20" descr="http://www.monitorexpresso.com/wp-content/uploads/2017/05/Insectos-para-resolver-crimen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6413" y="3365500"/>
            <a:ext cx="228758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2" descr="https://static.vix.com/es/sites/default/files/styles/large/public/btg/curiosidades.batanga.com/files/Lista-de-animales-vertebrados-e-invertebrados.jpg?itok=BYSee7Kw"/>
          <p:cNvPicPr>
            <a:picLocks noChangeAspect="1" noChangeArrowheads="1"/>
          </p:cNvPicPr>
          <p:nvPr/>
        </p:nvPicPr>
        <p:blipFill>
          <a:blip r:embed="rId10" cstate="print"/>
          <a:srcRect t="11621"/>
          <a:stretch>
            <a:fillRect/>
          </a:stretch>
        </p:blipFill>
        <p:spPr bwMode="auto">
          <a:xfrm>
            <a:off x="4764088" y="5380038"/>
            <a:ext cx="340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6" descr="http://www.dieta-saludable.com/wp-content/uploads/2015/10/Propiedades-de-las-setas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21550" y="4846638"/>
            <a:ext cx="15033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ángulo 5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CuadroTexto 2"/>
          <p:cNvSpPr txBox="1">
            <a:spLocks noChangeArrowheads="1"/>
          </p:cNvSpPr>
          <p:nvPr/>
        </p:nvSpPr>
        <p:spPr bwMode="auto">
          <a:xfrm>
            <a:off x="7729538" y="211138"/>
            <a:ext cx="1279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 dirty="0" smtClean="0">
                <a:latin typeface="Calibri" pitchFamily="34" charset="0"/>
              </a:rPr>
              <a:t>2nd </a:t>
            </a:r>
            <a:r>
              <a:rPr lang="es-ES" sz="1400" i="1" dirty="0" err="1">
                <a:latin typeface="Calibri" pitchFamily="34" charset="0"/>
              </a:rPr>
              <a:t>Session</a:t>
            </a:r>
            <a:endParaRPr lang="es-ES" sz="1400" i="1" dirty="0">
              <a:latin typeface="Calibri" pitchFamily="34" charset="0"/>
            </a:endParaRPr>
          </a:p>
        </p:txBody>
      </p:sp>
      <p:sp>
        <p:nvSpPr>
          <p:cNvPr id="28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organisation of the human body</a:t>
            </a:r>
            <a:endParaRPr lang="en-GB" i="1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uadroTexto 4"/>
          <p:cNvSpPr txBox="1">
            <a:spLocks noChangeArrowheads="1"/>
          </p:cNvSpPr>
          <p:nvPr/>
        </p:nvSpPr>
        <p:spPr bwMode="auto">
          <a:xfrm>
            <a:off x="3387725" y="992188"/>
            <a:ext cx="2243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solidFill>
                  <a:srgbClr val="C00000"/>
                </a:solidFill>
                <a:latin typeface="Calibri" pitchFamily="34" charset="0"/>
              </a:rPr>
              <a:t>CELL THEORY</a:t>
            </a:r>
          </a:p>
        </p:txBody>
      </p:sp>
      <p:sp>
        <p:nvSpPr>
          <p:cNvPr id="28677" name="CuadroTexto 5"/>
          <p:cNvSpPr txBox="1">
            <a:spLocks noChangeArrowheads="1"/>
          </p:cNvSpPr>
          <p:nvPr/>
        </p:nvSpPr>
        <p:spPr bwMode="auto">
          <a:xfrm>
            <a:off x="808038" y="2182813"/>
            <a:ext cx="802798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u="sng" dirty="0">
                <a:latin typeface="+mn-lt"/>
                <a:cs typeface="+mn-cs"/>
              </a:rPr>
              <a:t>The three tenets to the cell theory are: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All living organisms are composed of one or more cells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 cell is the most basic unit of life (cell is the structural, functional and genetic unit of living things)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All cells arise only from pre-existing cells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484" name="CuadroTexto 2"/>
          <p:cNvSpPr txBox="1">
            <a:spLocks noChangeArrowheads="1"/>
          </p:cNvSpPr>
          <p:nvPr/>
        </p:nvSpPr>
        <p:spPr bwMode="auto">
          <a:xfrm>
            <a:off x="7729538" y="211138"/>
            <a:ext cx="1279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1" smtClean="0">
                <a:latin typeface="Calibri" pitchFamily="34" charset="0"/>
              </a:rPr>
              <a:t>2nd Session</a:t>
            </a:r>
            <a:endParaRPr lang="en-GB" sz="1400" i="1">
              <a:latin typeface="Calibri" pitchFamily="34" charset="0"/>
            </a:endParaRPr>
          </a:p>
        </p:txBody>
      </p:sp>
      <p:sp>
        <p:nvSpPr>
          <p:cNvPr id="7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image.slidesharecdn.com/cellorganelleschpt6-101006015708-phpapp01/95/cell-organelleschpt6-2-728.jpg?cb=1286334249"/>
          <p:cNvPicPr>
            <a:picLocks noChangeAspect="1" noChangeArrowheads="1"/>
          </p:cNvPicPr>
          <p:nvPr/>
        </p:nvPicPr>
        <p:blipFill>
          <a:blip r:embed="rId2" cstate="print"/>
          <a:srcRect t="4956"/>
          <a:stretch>
            <a:fillRect/>
          </a:stretch>
        </p:blipFill>
        <p:spPr bwMode="auto">
          <a:xfrm>
            <a:off x="1243013" y="1627188"/>
            <a:ext cx="69342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507" name="CuadroTexto 3"/>
          <p:cNvSpPr txBox="1">
            <a:spLocks noChangeArrowheads="1"/>
          </p:cNvSpPr>
          <p:nvPr/>
        </p:nvSpPr>
        <p:spPr bwMode="auto">
          <a:xfrm>
            <a:off x="7729538" y="211138"/>
            <a:ext cx="1279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i="1" dirty="0" smtClean="0">
                <a:latin typeface="Calibri" pitchFamily="34" charset="0"/>
              </a:rPr>
              <a:t>3rd </a:t>
            </a:r>
            <a:r>
              <a:rPr lang="es-ES" sz="1400" i="1" dirty="0" err="1">
                <a:latin typeface="Calibri" pitchFamily="34" charset="0"/>
              </a:rPr>
              <a:t>Session</a:t>
            </a:r>
            <a:endParaRPr lang="es-ES" sz="1400" i="1" dirty="0">
              <a:latin typeface="Calibri" pitchFamily="34" charset="0"/>
            </a:endParaRPr>
          </a:p>
        </p:txBody>
      </p:sp>
      <p:sp>
        <p:nvSpPr>
          <p:cNvPr id="21509" name="CuadroTexto 5"/>
          <p:cNvSpPr txBox="1">
            <a:spLocks noChangeArrowheads="1"/>
          </p:cNvSpPr>
          <p:nvPr/>
        </p:nvSpPr>
        <p:spPr bwMode="auto">
          <a:xfrm>
            <a:off x="3089275" y="1069975"/>
            <a:ext cx="2762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solidFill>
                  <a:srgbClr val="C00000"/>
                </a:solidFill>
                <a:latin typeface="Calibri" pitchFamily="34" charset="0"/>
              </a:rPr>
              <a:t>CELL STRUCTURE</a:t>
            </a:r>
          </a:p>
        </p:txBody>
      </p:sp>
      <p:sp>
        <p:nvSpPr>
          <p:cNvPr id="7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664711" y="1742174"/>
            <a:ext cx="7834396" cy="4649587"/>
            <a:chOff x="139" y="169"/>
            <a:chExt cx="5437" cy="3203"/>
          </a:xfrm>
        </p:grpSpPr>
        <p:pic>
          <p:nvPicPr>
            <p:cNvPr id="13316" name="Picture 5" descr="bacter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171"/>
              <a:ext cx="2792" cy="32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7" name="Picture 6" descr="14-01_CellWall(L-Large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1512" r="34157" b="3685"/>
            <a:stretch>
              <a:fillRect/>
            </a:stretch>
          </p:blipFill>
          <p:spPr bwMode="auto">
            <a:xfrm>
              <a:off x="2985" y="169"/>
              <a:ext cx="2591" cy="32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830003" y="811061"/>
            <a:ext cx="3647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PROKARYOTIC</a:t>
            </a:r>
            <a:r>
              <a:rPr kumimoji="0" lang="es-ES" altLang="es-E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CELL</a:t>
            </a:r>
            <a:endParaRPr kumimoji="0" lang="es-ES" alt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8" name="CuadroTexto 2"/>
          <p:cNvSpPr txBox="1">
            <a:spLocks noChangeArrowheads="1"/>
          </p:cNvSpPr>
          <p:nvPr/>
        </p:nvSpPr>
        <p:spPr bwMode="auto">
          <a:xfrm>
            <a:off x="7729538" y="211138"/>
            <a:ext cx="1279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i="1" dirty="0" smtClean="0">
                <a:latin typeface="Calibri" pitchFamily="34" charset="0"/>
              </a:rPr>
              <a:t>1ª Sesión</a:t>
            </a:r>
            <a:endParaRPr lang="es-ES" sz="1600" i="1" dirty="0">
              <a:latin typeface="Calibri" pitchFamily="34" charset="0"/>
            </a:endParaRPr>
          </a:p>
        </p:txBody>
      </p:sp>
      <p:sp>
        <p:nvSpPr>
          <p:cNvPr id="10" name="CuadroTexto 7"/>
          <p:cNvSpPr txBox="1"/>
          <p:nvPr/>
        </p:nvSpPr>
        <p:spPr>
          <a:xfrm>
            <a:off x="423863" y="180975"/>
            <a:ext cx="4811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Unit 2: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organisation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 the human body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5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1258</Words>
  <Application>Microsoft Office PowerPoint</Application>
  <PresentationFormat>Presentación en pantalla (4:3)</PresentationFormat>
  <Paragraphs>249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Arial</vt:lpstr>
      <vt:lpstr>Bradley Hand ITC</vt:lpstr>
      <vt:lpstr>Calibri</vt:lpstr>
      <vt:lpstr>Calibri Light</vt:lpstr>
      <vt:lpstr>Comic Sans MS</vt:lpstr>
      <vt:lpstr>Corbel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</dc:creator>
  <cp:lastModifiedBy>Beatriz Lopez Lasala</cp:lastModifiedBy>
  <cp:revision>64</cp:revision>
  <dcterms:created xsi:type="dcterms:W3CDTF">2017-09-26T13:57:26Z</dcterms:created>
  <dcterms:modified xsi:type="dcterms:W3CDTF">2018-11-07T20:48:03Z</dcterms:modified>
</cp:coreProperties>
</file>