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7" r:id="rId3"/>
    <p:sldId id="258" r:id="rId4"/>
    <p:sldId id="261" r:id="rId5"/>
    <p:sldId id="259" r:id="rId6"/>
    <p:sldId id="289" r:id="rId7"/>
    <p:sldId id="260" r:id="rId8"/>
    <p:sldId id="262" r:id="rId9"/>
    <p:sldId id="263" r:id="rId10"/>
    <p:sldId id="264" r:id="rId11"/>
    <p:sldId id="290" r:id="rId12"/>
    <p:sldId id="266" r:id="rId13"/>
    <p:sldId id="267" r:id="rId14"/>
    <p:sldId id="272" r:id="rId15"/>
    <p:sldId id="283" r:id="rId16"/>
    <p:sldId id="270" r:id="rId17"/>
    <p:sldId id="275" r:id="rId18"/>
    <p:sldId id="276" r:id="rId19"/>
    <p:sldId id="284" r:id="rId20"/>
    <p:sldId id="286" r:id="rId21"/>
    <p:sldId id="285" r:id="rId22"/>
    <p:sldId id="256" r:id="rId23"/>
    <p:sldId id="278" r:id="rId24"/>
    <p:sldId id="279" r:id="rId25"/>
    <p:sldId id="280" r:id="rId26"/>
    <p:sldId id="281" r:id="rId27"/>
    <p:sldId id="287" r:id="rId28"/>
    <p:sldId id="28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98C0E-F7A4-47C0-A9A9-9CAB02888D30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FD09C-7A8A-4364-8549-6C1C0A63F7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51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6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7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65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40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59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78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91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84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35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93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7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09FBC-7BC7-4B30-ABC8-70F5635BCA79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41B5-DE74-42BE-B837-D0D10EDB41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65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LA REPRODUCTION</a:t>
            </a:r>
            <a:endParaRPr lang="es-ES" sz="48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1026" name="Picture 2" descr="http://www.webquest.es/files/u15744/reproduccion-hu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09" y="1988840"/>
            <a:ext cx="52903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5069036"/>
            <a:ext cx="8660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1925" indent="-1431925"/>
            <a:r>
              <a:rPr lang="es-ES" b="1" dirty="0" err="1" smtClean="0"/>
              <a:t>Postate</a:t>
            </a:r>
            <a:r>
              <a:rPr lang="es-ES" b="1" dirty="0" smtClean="0"/>
              <a:t> </a:t>
            </a:r>
            <a:r>
              <a:rPr lang="es-ES" b="1" dirty="0" err="1" smtClean="0"/>
              <a:t>gland</a:t>
            </a:r>
            <a:r>
              <a:rPr lang="es-ES" b="1" dirty="0" smtClean="0"/>
              <a:t>:</a:t>
            </a:r>
            <a:r>
              <a:rPr lang="es-ES" b="1" dirty="0" smtClean="0"/>
              <a:t>	</a:t>
            </a:r>
            <a:r>
              <a:rPr lang="en-GB" dirty="0" smtClean="0"/>
              <a:t>organ </a:t>
            </a:r>
            <a:r>
              <a:rPr lang="en-GB" dirty="0"/>
              <a:t>that surrounds </a:t>
            </a:r>
            <a:r>
              <a:rPr lang="en-GB" dirty="0" smtClean="0"/>
              <a:t>at </a:t>
            </a:r>
            <a:r>
              <a:rPr lang="en-GB" dirty="0"/>
              <a:t>the base of the bladder, </a:t>
            </a:r>
            <a:r>
              <a:rPr lang="en-GB" dirty="0" smtClean="0"/>
              <a:t>which </a:t>
            </a:r>
            <a:r>
              <a:rPr lang="en-GB" dirty="0"/>
              <a:t>controls the release of </a:t>
            </a:r>
            <a:r>
              <a:rPr lang="en-GB" dirty="0" smtClean="0"/>
              <a:t>urine and </a:t>
            </a:r>
            <a:r>
              <a:rPr lang="en-GB" dirty="0"/>
              <a:t>secretes an alkaline fluid that makes up part of the semen and enhances the motility and fertility of sperm</a:t>
            </a:r>
            <a:r>
              <a:rPr lang="en-GB" dirty="0" smtClean="0"/>
              <a:t>.</a:t>
            </a:r>
            <a:r>
              <a:rPr lang="es-ES" dirty="0" smtClean="0"/>
              <a:t> </a:t>
            </a:r>
            <a:r>
              <a:rPr lang="es-ES" dirty="0"/>
              <a:t> </a:t>
            </a:r>
            <a:endParaRPr lang="es-ES" dirty="0" smtClean="0"/>
          </a:p>
          <a:p>
            <a:pPr marL="1431925" indent="-1431925"/>
            <a:endParaRPr lang="es-ES" dirty="0" smtClean="0"/>
          </a:p>
          <a:p>
            <a:pPr marL="981075" indent="-981075"/>
            <a:r>
              <a:rPr lang="es-ES" b="1" dirty="0" smtClean="0"/>
              <a:t>Uretra:	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tube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n-GB" dirty="0" smtClean="0"/>
              <a:t>travels </a:t>
            </a:r>
            <a:r>
              <a:rPr lang="en-GB" dirty="0"/>
              <a:t>through the penis and carries semen as well as urine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019436" y="476672"/>
            <a:ext cx="2712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</a:rPr>
              <a:t>Internal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</a:rPr>
              <a:t>genitalia</a:t>
            </a:r>
            <a:r>
              <a:rPr lang="es-ES" sz="2400" dirty="0"/>
              <a:t>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3528" y="358797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Vas </a:t>
            </a:r>
            <a:r>
              <a:rPr lang="es-ES" b="1" dirty="0" err="1" smtClean="0"/>
              <a:t>or</a:t>
            </a:r>
            <a:r>
              <a:rPr lang="es-ES" b="1" dirty="0" smtClean="0"/>
              <a:t> </a:t>
            </a:r>
            <a:r>
              <a:rPr lang="es-ES" b="1" dirty="0" err="1" smtClean="0"/>
              <a:t>ductus</a:t>
            </a:r>
            <a:r>
              <a:rPr lang="es-ES" b="1" dirty="0" smtClean="0"/>
              <a:t> </a:t>
            </a:r>
            <a:r>
              <a:rPr lang="es-ES" b="1" dirty="0" err="1" smtClean="0"/>
              <a:t>deferens</a:t>
            </a:r>
            <a:r>
              <a:rPr lang="es-ES" b="1" dirty="0" smtClean="0"/>
              <a:t>: </a:t>
            </a:r>
            <a:r>
              <a:rPr lang="en-GB" dirty="0" smtClean="0"/>
              <a:t>are the tubes </a:t>
            </a:r>
            <a:r>
              <a:rPr lang="en-GB" dirty="0"/>
              <a:t>that connects the testes with the urethra.</a:t>
            </a:r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Seminal </a:t>
            </a:r>
            <a:r>
              <a:rPr lang="es-ES" b="1" dirty="0" err="1" smtClean="0"/>
              <a:t>vesicles</a:t>
            </a:r>
            <a:r>
              <a:rPr lang="es-ES" b="1" dirty="0" smtClean="0"/>
              <a:t>: </a:t>
            </a:r>
            <a:r>
              <a:rPr lang="en-GB" dirty="0"/>
              <a:t>Each of a pair of glands which open into the vas deferens near to its junction with the urethra and secrete many of the components of semen</a:t>
            </a:r>
            <a:r>
              <a:rPr lang="en-GB" dirty="0" smtClean="0"/>
              <a:t>. </a:t>
            </a:r>
            <a:endParaRPr lang="es-ES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Resultado de imagen de male reproductiv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32656"/>
            <a:ext cx="4772220" cy="31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5252" y="1106439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Testes</a:t>
            </a:r>
            <a:r>
              <a:rPr lang="es-ES" dirty="0"/>
              <a:t>:  </a:t>
            </a:r>
            <a:r>
              <a:rPr lang="en-GB" dirty="0"/>
              <a:t> two oval-shaped male reproductive glands that produce sperm and the hormone testosterone</a:t>
            </a:r>
            <a:r>
              <a:rPr lang="en-GB" dirty="0" smtClean="0"/>
              <a:t>.</a:t>
            </a:r>
          </a:p>
          <a:p>
            <a:endParaRPr lang="es-ES" b="1" dirty="0"/>
          </a:p>
          <a:p>
            <a:r>
              <a:rPr lang="es-ES" b="1" dirty="0" err="1"/>
              <a:t>Epididymis</a:t>
            </a:r>
            <a:r>
              <a:rPr lang="es-ES" b="1" dirty="0"/>
              <a:t>: </a:t>
            </a:r>
            <a:r>
              <a:rPr lang="en-GB" dirty="0"/>
              <a:t>a highly convoluted duct behind the testis, where the sperm matures and along which sperm passes to the vas deferens</a:t>
            </a:r>
          </a:p>
        </p:txBody>
      </p:sp>
    </p:spTree>
    <p:extLst>
      <p:ext uri="{BB962C8B-B14F-4D97-AF65-F5344CB8AC3E}">
        <p14:creationId xmlns:p14="http://schemas.microsoft.com/office/powerpoint/2010/main" val="34311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female gam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439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5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516" y="1919744"/>
            <a:ext cx="4536504" cy="466281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It begins during the development of the foetus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It stops from birth to pu</a:t>
            </a:r>
            <a:r>
              <a:rPr lang="en-GB" dirty="0" smtClean="0"/>
              <a:t>berty. Then, it resumes and </a:t>
            </a:r>
            <a:r>
              <a:rPr lang="en-GB" dirty="0" smtClean="0"/>
              <a:t>continues throughout the fertile life.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At birth, in the ovaries of a girl there are around 400,000 future eggs, of which only ripen about 400 or 450 since puberty, this period is called menarche.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By age 50, ovules stop </a:t>
            </a:r>
            <a:r>
              <a:rPr lang="en-GB" dirty="0" smtClean="0"/>
              <a:t>ripening. This </a:t>
            </a:r>
            <a:r>
              <a:rPr lang="en-GB" dirty="0"/>
              <a:t>stage is called menopause.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403648" y="58892"/>
            <a:ext cx="21602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i="1" dirty="0" err="1" smtClean="0">
                <a:solidFill>
                  <a:srgbClr val="0070C0"/>
                </a:solidFill>
              </a:rPr>
              <a:t>Ovogenesis</a:t>
            </a:r>
            <a:r>
              <a:rPr lang="es-ES" sz="2000" b="1" i="1" dirty="0" smtClean="0">
                <a:solidFill>
                  <a:srgbClr val="0070C0"/>
                </a:solidFill>
              </a:rPr>
              <a:t>  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8088" y="1002078"/>
            <a:ext cx="3447384" cy="646331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 smtClean="0"/>
              <a:t>Process of development and maturation of females gametes</a:t>
            </a:r>
          </a:p>
        </p:txBody>
      </p:sp>
      <p:sp>
        <p:nvSpPr>
          <p:cNvPr id="6" name="4 Rectángulo"/>
          <p:cNvSpPr/>
          <p:nvPr/>
        </p:nvSpPr>
        <p:spPr>
          <a:xfrm>
            <a:off x="5652120" y="119447"/>
            <a:ext cx="302433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i="1" dirty="0" err="1" smtClean="0">
                <a:solidFill>
                  <a:srgbClr val="0070C0"/>
                </a:solidFill>
              </a:rPr>
              <a:t>Espermatogenesis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92080" y="1002078"/>
            <a:ext cx="3632448" cy="646331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Process of development and maturation of sperm cells</a:t>
            </a:r>
            <a:endParaRPr lang="en-GB" dirty="0"/>
          </a:p>
        </p:txBody>
      </p:sp>
      <p:sp>
        <p:nvSpPr>
          <p:cNvPr id="7" name="Rectángulo 6"/>
          <p:cNvSpPr/>
          <p:nvPr/>
        </p:nvSpPr>
        <p:spPr>
          <a:xfrm>
            <a:off x="5092080" y="1919744"/>
            <a:ext cx="3832448" cy="1338828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male gamete formation begins at puberty and then lasts a lifetime.  This is done in the testicles.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716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1475656" y="30116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OVARIAN CYCLE AND MENSTRUAL CYCLE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6" y="1081413"/>
            <a:ext cx="3182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373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ovarian cycle</a:t>
            </a:r>
            <a:r>
              <a:rPr lang="en-GB" sz="1600" dirty="0">
                <a:solidFill>
                  <a:srgbClr val="373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governs the preparation of endocrine tissues and release of </a:t>
            </a:r>
            <a:r>
              <a:rPr lang="en-GB" sz="1600" dirty="0" smtClean="0">
                <a:solidFill>
                  <a:srgbClr val="373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63988" y="1081413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373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menstrual cycle</a:t>
            </a:r>
            <a:r>
              <a:rPr lang="en-GB" sz="1600" dirty="0">
                <a:solidFill>
                  <a:srgbClr val="373D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governs the preparation and maintenance of the uterine lining. These cycles occur concurrently and are coordinated over a 22–32 day cycle, with an average length of 28 days.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Resultado de imagen de ovary 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/>
        </p:blipFill>
        <p:spPr bwMode="auto">
          <a:xfrm>
            <a:off x="451175" y="3636918"/>
            <a:ext cx="3600400" cy="24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de ovary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0" y="3140968"/>
            <a:ext cx="4566868" cy="33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97346"/>
            <a:ext cx="849694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chemeClr val="accent2">
                    <a:lumMod val="50000"/>
                  </a:schemeClr>
                </a:solidFill>
              </a:rPr>
              <a:t>Fase lútea</a:t>
            </a:r>
          </a:p>
          <a:p>
            <a:endParaRPr lang="es-E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Si el </a:t>
            </a:r>
            <a:r>
              <a:rPr lang="es-ES" b="1" i="1" dirty="0" smtClean="0"/>
              <a:t>óvulo</a:t>
            </a:r>
            <a:r>
              <a:rPr lang="es-ES" dirty="0" smtClean="0"/>
              <a:t> no se encuentra con el </a:t>
            </a:r>
            <a:r>
              <a:rPr lang="es-ES" b="1" i="1" dirty="0" smtClean="0"/>
              <a:t>espermatozoide</a:t>
            </a:r>
            <a:r>
              <a:rPr lang="es-ES" dirty="0" smtClean="0"/>
              <a:t> en la Trompa de Falopio muere (puede durar de 1 a 3 días después de salir del ovario). Esto es lo que ocurre en la mayoría de los casos, bien porque no ha habido </a:t>
            </a:r>
            <a:r>
              <a:rPr lang="es-ES" b="1" i="1" dirty="0" smtClean="0"/>
              <a:t>copulación</a:t>
            </a:r>
            <a:r>
              <a:rPr lang="es-ES" dirty="0" smtClean="0"/>
              <a:t> o porque el espermatozoide no se ha encontrado con el óvulo (se han utilizado determinados métodos anticonceptivos que veremos más adelante o por otras causas). </a:t>
            </a:r>
            <a:br>
              <a:rPr lang="es-ES" dirty="0" smtClean="0"/>
            </a:br>
            <a:endParaRPr lang="es-E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Aproximadamente 14 días después de la </a:t>
            </a:r>
            <a:r>
              <a:rPr lang="es-ES" b="1" i="1" dirty="0" smtClean="0"/>
              <a:t>ovulación</a:t>
            </a:r>
            <a:r>
              <a:rPr lang="es-ES" dirty="0" smtClean="0"/>
              <a:t>, los ovarios dejan de producir hormonas y esto constituye la señal para que la capa que recubre el útero, el </a:t>
            </a:r>
            <a:r>
              <a:rPr lang="es-ES" b="1" i="1" dirty="0" smtClean="0"/>
              <a:t>endometrio</a:t>
            </a:r>
            <a:r>
              <a:rPr lang="es-ES" dirty="0" smtClean="0"/>
              <a:t>, se desprenda y salga por la vagina al exterior, produciendo una hemorragia denominada </a:t>
            </a:r>
            <a:r>
              <a:rPr lang="es-ES" b="1" i="1" dirty="0" smtClean="0"/>
              <a:t>menstruación</a:t>
            </a:r>
            <a:r>
              <a:rPr lang="es-ES" dirty="0" smtClean="0"/>
              <a:t>. Puede durar entre 3 y 4 días, pero su duración es variable en cada ciclo y en cada mujer.</a:t>
            </a:r>
            <a:br>
              <a:rPr lang="es-ES" dirty="0" smtClean="0"/>
            </a:br>
            <a:endParaRPr lang="es-E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El ciclo vuelve a empezar. </a:t>
            </a:r>
          </a:p>
        </p:txBody>
      </p:sp>
    </p:spTree>
    <p:extLst>
      <p:ext uri="{BB962C8B-B14F-4D97-AF65-F5344CB8AC3E}">
        <p14:creationId xmlns:p14="http://schemas.microsoft.com/office/powerpoint/2010/main" val="30728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8261"/>
          <a:stretch/>
        </p:blipFill>
        <p:spPr>
          <a:xfrm>
            <a:off x="1547664" y="1052736"/>
            <a:ext cx="5855904" cy="56612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87624" y="332656"/>
            <a:ext cx="6696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chemeClr val="accent1">
                    <a:lumMod val="75000"/>
                  </a:schemeClr>
                </a:solidFill>
              </a:rPr>
              <a:t>CICLO MENSTRUAL Y DESARROLLO FOLICULAR</a:t>
            </a:r>
            <a:endParaRPr lang="es-ES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6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2938"/>
            <a:ext cx="73437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1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7240" y="260648"/>
            <a:ext cx="8352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FECUNDACIÓN, EMBARAZO y PARTO</a:t>
            </a:r>
          </a:p>
          <a:p>
            <a:endParaRPr lang="es-ES" b="1" i="1" dirty="0" smtClean="0"/>
          </a:p>
          <a:p>
            <a:r>
              <a:rPr lang="es-ES" sz="2000" b="1" i="1" dirty="0" smtClean="0"/>
              <a:t>Fecundación</a:t>
            </a:r>
            <a:endParaRPr lang="es-ES" sz="2000" dirty="0" smtClean="0"/>
          </a:p>
          <a:p>
            <a:endParaRPr lang="es-E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Proceso a través del cual se unen el óvulo y el espermatozoide.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En la especie humana la </a:t>
            </a:r>
            <a:r>
              <a:rPr lang="es-ES" sz="2000" b="1" i="1" dirty="0" smtClean="0"/>
              <a:t>fecundación</a:t>
            </a:r>
            <a:r>
              <a:rPr lang="es-ES" sz="2000" dirty="0" smtClean="0"/>
              <a:t> es interna, es decir se produce dentro del cuerpo de la mujer, concretamente en las </a:t>
            </a:r>
            <a:r>
              <a:rPr lang="es-ES" sz="2000" b="1" i="1" dirty="0" smtClean="0"/>
              <a:t>Trompas de Falopio</a:t>
            </a:r>
            <a:r>
              <a:rPr lang="es-ES" sz="2000" dirty="0" smtClean="0"/>
              <a:t>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Para ello es necesario que se produzca la </a:t>
            </a:r>
            <a:r>
              <a:rPr lang="es-ES" sz="2000" b="1" i="1" dirty="0" smtClean="0"/>
              <a:t>copulación</a:t>
            </a:r>
            <a:r>
              <a:rPr lang="es-ES" sz="2000" dirty="0" smtClean="0"/>
              <a:t> o </a:t>
            </a:r>
            <a:r>
              <a:rPr lang="es-ES" sz="2000" b="1" i="1" dirty="0" smtClean="0"/>
              <a:t>coito</a:t>
            </a:r>
            <a:r>
              <a:rPr lang="es-ES" sz="2000" dirty="0" smtClean="0"/>
              <a:t> que consiste en la introducción del </a:t>
            </a:r>
            <a:r>
              <a:rPr lang="es-ES" sz="2000" b="1" i="1" dirty="0" smtClean="0"/>
              <a:t>pene</a:t>
            </a:r>
            <a:r>
              <a:rPr lang="es-ES" sz="2000" dirty="0" smtClean="0"/>
              <a:t> en la </a:t>
            </a:r>
            <a:r>
              <a:rPr lang="es-ES" sz="2000" b="1" i="1" dirty="0" smtClean="0"/>
              <a:t>vagina</a:t>
            </a:r>
            <a:r>
              <a:rPr lang="es-ES" sz="2000" dirty="0" smtClean="0"/>
              <a:t> y la posterior </a:t>
            </a:r>
            <a:r>
              <a:rPr lang="es-ES" sz="2000" b="1" i="1" dirty="0" smtClean="0"/>
              <a:t>eyaculación</a:t>
            </a:r>
            <a:r>
              <a:rPr lang="es-ES" sz="2000" dirty="0" smtClean="0"/>
              <a:t> del semen.</a:t>
            </a:r>
            <a:endParaRPr lang="es-E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64062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9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476672"/>
            <a:ext cx="792088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El semen pasará por la </a:t>
            </a:r>
            <a:r>
              <a:rPr lang="es-ES" sz="2000" b="1" i="1" dirty="0" smtClean="0"/>
              <a:t>vagina</a:t>
            </a:r>
            <a:r>
              <a:rPr lang="es-ES" sz="2000" dirty="0" smtClean="0"/>
              <a:t>, atravesará el </a:t>
            </a:r>
            <a:r>
              <a:rPr lang="es-ES" sz="2000" b="1" i="1" dirty="0" smtClean="0"/>
              <a:t>útero</a:t>
            </a:r>
            <a:r>
              <a:rPr lang="es-ES" sz="2000" dirty="0" smtClean="0"/>
              <a:t> y llegará a las </a:t>
            </a:r>
            <a:r>
              <a:rPr lang="es-ES" sz="2000" b="1" i="1" dirty="0" smtClean="0"/>
              <a:t>Trompas de Falopio</a:t>
            </a:r>
            <a:r>
              <a:rPr lang="es-ES" sz="20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De los cientos de miles de </a:t>
            </a:r>
            <a:r>
              <a:rPr lang="es-ES" sz="2000" b="1" i="1" dirty="0" smtClean="0"/>
              <a:t>espermatozoides</a:t>
            </a:r>
            <a:r>
              <a:rPr lang="es-ES" sz="2000" dirty="0" smtClean="0"/>
              <a:t>, solamente unos pocos llegarán hasta el </a:t>
            </a:r>
            <a:r>
              <a:rPr lang="es-ES" sz="2000" b="1" i="1" dirty="0" smtClean="0"/>
              <a:t>óvulo</a:t>
            </a:r>
            <a:r>
              <a:rPr lang="es-ES" sz="2000" dirty="0" smtClean="0"/>
              <a:t> y solamente uno podrá atravesar la membrana plasmática del </a:t>
            </a:r>
            <a:r>
              <a:rPr lang="es-ES" sz="2000" b="1" i="1" dirty="0" smtClean="0"/>
              <a:t>óvulo</a:t>
            </a:r>
            <a:r>
              <a:rPr lang="es-ES" sz="2000" dirty="0" smtClean="0"/>
              <a:t> y producirse la </a:t>
            </a:r>
            <a:r>
              <a:rPr lang="es-ES" sz="2000" b="1" i="1" dirty="0" smtClean="0"/>
              <a:t>fecundación</a:t>
            </a:r>
            <a:r>
              <a:rPr lang="es-ES" sz="20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Todos los demás </a:t>
            </a:r>
            <a:r>
              <a:rPr lang="es-ES" sz="2000" b="1" i="1" dirty="0" smtClean="0"/>
              <a:t>espermatozoides</a:t>
            </a:r>
            <a:r>
              <a:rPr lang="es-ES" sz="2000" dirty="0" smtClean="0"/>
              <a:t> son destruidos 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b="1" i="1" dirty="0" smtClean="0"/>
              <a:t>óvulo</a:t>
            </a:r>
            <a:r>
              <a:rPr lang="es-ES" sz="2000" dirty="0" smtClean="0"/>
              <a:t> fecundado es una nueva célula que vuelve a tener 46 cromosomas, ya que tendrá los 23 cromosomas del </a:t>
            </a:r>
            <a:r>
              <a:rPr lang="es-ES" sz="2000" b="1" i="1" dirty="0" smtClean="0"/>
              <a:t>óvulo</a:t>
            </a:r>
            <a:r>
              <a:rPr lang="es-ES" sz="2000" dirty="0" smtClean="0"/>
              <a:t> mas los 23 del </a:t>
            </a:r>
            <a:r>
              <a:rPr lang="es-ES" sz="2000" b="1" i="1" dirty="0" smtClean="0"/>
              <a:t>espermatozoide</a:t>
            </a:r>
            <a:r>
              <a:rPr lang="es-ES" sz="2000" dirty="0" smtClean="0"/>
              <a:t> y se denomina </a:t>
            </a:r>
            <a:r>
              <a:rPr lang="es-ES" sz="2000" b="1" i="1" dirty="0" smtClean="0"/>
              <a:t>Cigoto</a:t>
            </a:r>
            <a:r>
              <a:rPr lang="es-ES" sz="20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El </a:t>
            </a:r>
            <a:r>
              <a:rPr lang="es-ES" sz="2000" b="1" i="1" dirty="0" smtClean="0"/>
              <a:t>cigoto</a:t>
            </a:r>
            <a:r>
              <a:rPr lang="es-ES" sz="2000" dirty="0" smtClean="0"/>
              <a:t> comenzará a desplazarse a través de las trompas hasta implantarse en el </a:t>
            </a:r>
            <a:r>
              <a:rPr lang="es-ES" sz="2000" b="1" i="1" dirty="0" smtClean="0"/>
              <a:t>útero</a:t>
            </a:r>
            <a:r>
              <a:rPr lang="es-ES" sz="2000" dirty="0" smtClean="0"/>
              <a:t>. 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7811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23464"/>
            <a:ext cx="6470501" cy="43726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/>
          <a:stretch/>
        </p:blipFill>
        <p:spPr>
          <a:xfrm>
            <a:off x="827584" y="50154"/>
            <a:ext cx="7488832" cy="22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836712"/>
            <a:ext cx="756084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Reproduction</a:t>
            </a: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biological mechanism by which the human species is perpetuated.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Reproduction in humans</a:t>
            </a: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 sexual: </a:t>
            </a: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there are two sexes with different morphological and physiological characteristics (sexual dimorphism).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Viviparous development</a:t>
            </a: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the first phases of the development are carried out inside specialized organs of the mother.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Reproductive functions are regulated by hormones. 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s-ES" dirty="0">
              <a:latin typeface="Arial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Development of a new life begins when a male and a female gamete (sex</a:t>
            </a:r>
            <a:r>
              <a:rPr kumimoji="0" lang="en-GB" alt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cells)</a:t>
            </a: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unite </a:t>
            </a:r>
            <a:r>
              <a:rPr lang="en-GB" altLang="es-ES" dirty="0" smtClean="0">
                <a:latin typeface="Arial" charset="0"/>
              </a:rPr>
              <a:t>and form a </a:t>
            </a:r>
            <a:r>
              <a:rPr lang="en-GB" altLang="es-ES" dirty="0" err="1" smtClean="0">
                <a:latin typeface="Arial" charset="0"/>
              </a:rPr>
              <a:t>cygote</a:t>
            </a:r>
            <a:r>
              <a:rPr lang="en-GB" altLang="es-ES" dirty="0" smtClean="0">
                <a:latin typeface="Arial" charset="0"/>
              </a:rPr>
              <a:t> in a process called </a:t>
            </a:r>
            <a:r>
              <a:rPr kumimoji="0" lang="en-GB" alt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called</a:t>
            </a:r>
            <a:r>
              <a:rPr kumimoji="0" lang="en-GB" alt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fertilization .</a:t>
            </a:r>
            <a:endParaRPr kumimoji="0" lang="es-ES" alt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/>
          <a:stretch/>
        </p:blipFill>
        <p:spPr>
          <a:xfrm>
            <a:off x="323528" y="620688"/>
            <a:ext cx="8712968" cy="59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836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entoluegoexisto.com/s/cc_images/cache_2414855594.png?t=12933573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4968552" cy="532739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411760" y="2513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DESARROLLO DEL EMBRIÓN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7819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ullpreguntas.com/wp-content/uploads/2013/04/Fases-del-embaraz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36" y="2132856"/>
            <a:ext cx="8616744" cy="391246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411760" y="2513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DESARROLLO DEL EMBARAZO</a:t>
            </a:r>
            <a:endParaRPr lang="es-E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quemedico.com/archivo/etapas_pa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560418" cy="581773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343597" y="2513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FASES DEL PARTO</a:t>
            </a:r>
            <a:endParaRPr lang="es-E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7667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/>
              <a:t>COMPLICACIONES DEL PARTO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Mala postura del  feto: </a:t>
            </a:r>
          </a:p>
          <a:p>
            <a:pPr marL="725488" lvl="2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i="1" dirty="0" smtClean="0"/>
              <a:t>Cabeza no encajada en la pelvis de la madre</a:t>
            </a:r>
            <a:r>
              <a:rPr lang="es-ES" dirty="0" smtClean="0"/>
              <a:t>: alarga la fase de expulsión</a:t>
            </a:r>
          </a:p>
          <a:p>
            <a:pPr marL="725488" lvl="2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i="1" dirty="0" smtClean="0"/>
              <a:t>Posición </a:t>
            </a:r>
            <a:r>
              <a:rPr lang="es-ES" i="1" dirty="0" err="1" smtClean="0"/>
              <a:t>pedálica</a:t>
            </a:r>
            <a:r>
              <a:rPr lang="es-ES" dirty="0" smtClean="0"/>
              <a:t>: el feto no se ha girado. Hay que practicar cesárea.</a:t>
            </a:r>
          </a:p>
          <a:p>
            <a:pPr marL="725488" lvl="2" indent="-268288">
              <a:lnSpc>
                <a:spcPct val="150000"/>
              </a:lnSpc>
            </a:pPr>
            <a:endParaRPr lang="es-ES" dirty="0" smtClean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Insuficiente dilatación del cuello del útero o de la vagina</a:t>
            </a:r>
            <a:r>
              <a:rPr lang="es-ES" dirty="0" smtClean="0"/>
              <a:t>: se suministra </a:t>
            </a:r>
            <a:r>
              <a:rPr lang="es-ES" dirty="0" err="1" smtClean="0"/>
              <a:t>oxitocina</a:t>
            </a:r>
            <a:r>
              <a:rPr lang="es-ES" dirty="0" smtClean="0"/>
              <a:t> que produce dilatación y contracciones.</a:t>
            </a:r>
          </a:p>
          <a:p>
            <a:pPr marL="268288" indent="-268288">
              <a:lnSpc>
                <a:spcPct val="150000"/>
              </a:lnSpc>
            </a:pPr>
            <a:endParaRPr lang="es-ES" dirty="0" smtClean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Pinzamiento del cordón umbilical</a:t>
            </a:r>
            <a:r>
              <a:rPr lang="es-ES" dirty="0" smtClean="0"/>
              <a:t>: provoca falta de riego sanguíneo al feto (no le llega oxígenos). Si se prolonga más de 5 min puede causar daños cerebrales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00629" y="414190"/>
            <a:ext cx="763284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92D050"/>
                </a:solidFill>
              </a:rPr>
              <a:t>LA ESTERILIDAD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Es la imposibilidad de tener hijos. Se puede dar en el  hombre y/o en la mujer. Es necesario realizar una serie de pruebas diagnósticas que permitan determinar las causas de la infertilidad.</a:t>
            </a:r>
          </a:p>
          <a:p>
            <a:endParaRPr lang="es-ES" dirty="0" smtClean="0"/>
          </a:p>
          <a:p>
            <a:endParaRPr lang="es-ES" dirty="0" smtClean="0"/>
          </a:p>
          <a:p>
            <a:pPr algn="ctr"/>
            <a:r>
              <a:rPr lang="es-ES" sz="2000" b="1" dirty="0" smtClean="0">
                <a:solidFill>
                  <a:srgbClr val="FF99CC"/>
                </a:solidFill>
              </a:rPr>
              <a:t>TÉCNICAS DE REPRODUCCIÓN ASISTIDA</a:t>
            </a:r>
          </a:p>
          <a:p>
            <a:endParaRPr lang="es-ES" dirty="0" smtClean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Inseminación artificial</a:t>
            </a:r>
          </a:p>
          <a:p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30193"/>
            <a:ext cx="4536504" cy="1928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53" y="4653136"/>
            <a:ext cx="4427984" cy="18818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53671" y="3962427"/>
            <a:ext cx="23547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Fecundación in vitro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1562005" cy="1585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85581" y="285664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MÉTODOS ANTICONCEPTIVOS</a:t>
            </a:r>
          </a:p>
          <a:p>
            <a:pPr marL="268288" indent="-268288">
              <a:buFont typeface="Arial" pitchFamily="34" charset="0"/>
              <a:buChar char="•"/>
            </a:pPr>
            <a:endParaRPr lang="es-ES" dirty="0"/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Naturales</a:t>
            </a:r>
            <a:r>
              <a:rPr lang="es-ES" dirty="0"/>
              <a:t>: </a:t>
            </a:r>
            <a:r>
              <a:rPr lang="es-ES" dirty="0" err="1"/>
              <a:t>ogino</a:t>
            </a:r>
            <a:r>
              <a:rPr lang="es-ES" dirty="0"/>
              <a:t>, temperatura basal, mucosidad en el cuello uterino</a:t>
            </a:r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Mecánicos</a:t>
            </a:r>
            <a:r>
              <a:rPr lang="es-ES" dirty="0" smtClean="0"/>
              <a:t>: preservativo, diafragma, </a:t>
            </a:r>
            <a:r>
              <a:rPr lang="es-ES" dirty="0" err="1" smtClean="0"/>
              <a:t>diu</a:t>
            </a: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4563" r="15342"/>
          <a:stretch/>
        </p:blipFill>
        <p:spPr>
          <a:xfrm>
            <a:off x="2555776" y="1844824"/>
            <a:ext cx="1782988" cy="1589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/>
          <a:stretch/>
        </p:blipFill>
        <p:spPr>
          <a:xfrm>
            <a:off x="4827406" y="1844824"/>
            <a:ext cx="1838097" cy="1570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7168" t="899" r="26173" b="-899"/>
          <a:stretch/>
        </p:blipFill>
        <p:spPr>
          <a:xfrm>
            <a:off x="6776893" y="1844824"/>
            <a:ext cx="1465229" cy="1567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576817" y="4005064"/>
            <a:ext cx="67187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/>
              <a:t>Químicos</a:t>
            </a:r>
            <a:r>
              <a:rPr lang="es-ES" dirty="0"/>
              <a:t>: espermicidas, anticonceptivos orales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26" y="4797152"/>
            <a:ext cx="2348489" cy="160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64" y="4797152"/>
            <a:ext cx="2624032" cy="1600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8403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0" y="2585348"/>
            <a:ext cx="4578902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39552" y="1307945"/>
            <a:ext cx="598193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/>
              <a:t>Quirúrgicos</a:t>
            </a:r>
            <a:r>
              <a:rPr lang="es-ES" dirty="0"/>
              <a:t>:  ligadura de trompas y vasectomía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551604" y="1419877"/>
            <a:ext cx="3412884" cy="5321491"/>
            <a:chOff x="5551604" y="1419877"/>
            <a:chExt cx="3412884" cy="5321491"/>
          </a:xfrm>
        </p:grpSpPr>
        <p:grpSp>
          <p:nvGrpSpPr>
            <p:cNvPr id="8" name="Grupo 7"/>
            <p:cNvGrpSpPr/>
            <p:nvPr/>
          </p:nvGrpSpPr>
          <p:grpSpPr>
            <a:xfrm>
              <a:off x="5551604" y="1772816"/>
              <a:ext cx="3235909" cy="4844980"/>
              <a:chOff x="5551604" y="1772816"/>
              <a:chExt cx="3235909" cy="4844980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6300192" y="1772816"/>
                <a:ext cx="2376264" cy="2257315"/>
                <a:chOff x="6156176" y="1772816"/>
                <a:chExt cx="2592288" cy="2736304"/>
              </a:xfrm>
            </p:grpSpPr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59" r="50000" b="40617"/>
                <a:stretch/>
              </p:blipFill>
              <p:spPr>
                <a:xfrm>
                  <a:off x="6156176" y="1772816"/>
                  <a:ext cx="2520280" cy="2537584"/>
                </a:xfrm>
                <a:prstGeom prst="rect">
                  <a:avLst/>
                </a:prstGeom>
              </p:spPr>
            </p:pic>
            <p:sp>
              <p:nvSpPr>
                <p:cNvPr id="5" name="Rectángulo 4"/>
                <p:cNvSpPr/>
                <p:nvPr/>
              </p:nvSpPr>
              <p:spPr>
                <a:xfrm>
                  <a:off x="8316416" y="3789040"/>
                  <a:ext cx="432048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11" t="44638" r="6058" b="1745"/>
              <a:stretch/>
            </p:blipFill>
            <p:spPr>
              <a:xfrm>
                <a:off x="5551604" y="4128635"/>
                <a:ext cx="3235909" cy="2489161"/>
              </a:xfrm>
              <a:prstGeom prst="rect">
                <a:avLst/>
              </a:prstGeom>
            </p:spPr>
          </p:pic>
        </p:grpSp>
        <p:sp>
          <p:nvSpPr>
            <p:cNvPr id="9" name="Rectángulo 8"/>
            <p:cNvSpPr/>
            <p:nvPr/>
          </p:nvSpPr>
          <p:spPr>
            <a:xfrm>
              <a:off x="5652120" y="1419877"/>
              <a:ext cx="3312368" cy="532149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2969841" y="347681"/>
            <a:ext cx="3371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MÉTODOS ANTICONCEPTIVOS</a:t>
            </a:r>
          </a:p>
        </p:txBody>
      </p:sp>
    </p:spTree>
    <p:extLst>
      <p:ext uri="{BB962C8B-B14F-4D97-AF65-F5344CB8AC3E}">
        <p14:creationId xmlns:p14="http://schemas.microsoft.com/office/powerpoint/2010/main" val="417385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548680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The reproductive system is responsible for producing sex cells or gametes.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This process begins during puberty along with the appearance of secondary sex characteristics.</a:t>
            </a:r>
            <a:endParaRPr lang="es-ES" dirty="0"/>
          </a:p>
        </p:txBody>
      </p:sp>
      <p:pic>
        <p:nvPicPr>
          <p:cNvPr id="1026" name="Picture 2" descr="Resultado de imagen de fases puber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54609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970245"/>
            <a:ext cx="573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FEMALE REPRODUCTIVE SYSTEM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1840" y="2204864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formed by: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nternal genitalia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genitalia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breasts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763687" y="227093"/>
            <a:ext cx="575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INTERNAL GENITALIA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6003" y="3707109"/>
            <a:ext cx="3318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Vagina:</a:t>
            </a:r>
            <a:r>
              <a:rPr lang="en-GB" dirty="0" smtClean="0"/>
              <a:t> The </a:t>
            </a:r>
            <a:r>
              <a:rPr lang="en-GB" dirty="0"/>
              <a:t>muscular canal that extends from the cervix to the outside of the body. </a:t>
            </a:r>
            <a:r>
              <a:rPr lang="en-GB" dirty="0" smtClean="0"/>
              <a:t>Its </a:t>
            </a:r>
            <a:r>
              <a:rPr lang="en-GB" dirty="0"/>
              <a:t>walls are lined with mucous membrane.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230749" y="2261711"/>
            <a:ext cx="8823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uterus </a:t>
            </a:r>
            <a:r>
              <a:rPr lang="en-GB" dirty="0"/>
              <a:t>is a hollow muscular organ located in the female pelvis between the bladder and rectum. </a:t>
            </a:r>
            <a:r>
              <a:rPr lang="en-GB" dirty="0" smtClean="0"/>
              <a:t>Once </a:t>
            </a:r>
            <a:r>
              <a:rPr lang="en-GB" dirty="0"/>
              <a:t>the egg has </a:t>
            </a:r>
            <a:r>
              <a:rPr lang="en-GB" dirty="0" smtClean="0"/>
              <a:t>been fertilized is implanted in </a:t>
            </a:r>
            <a:r>
              <a:rPr lang="en-GB" dirty="0"/>
              <a:t>the lining of the uterus. The main function of the uterus is to nourish the developing </a:t>
            </a:r>
            <a:r>
              <a:rPr lang="en-GB" dirty="0" smtClean="0"/>
              <a:t>foetus </a:t>
            </a:r>
            <a:r>
              <a:rPr lang="en-GB" dirty="0"/>
              <a:t>prior to birth.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30749" y="1470320"/>
            <a:ext cx="8661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 smtClean="0"/>
              <a:t>Fallopian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tube</a:t>
            </a:r>
            <a:r>
              <a:rPr lang="es-ES" sz="2000" b="1" dirty="0" smtClean="0"/>
              <a:t>: </a:t>
            </a:r>
            <a:r>
              <a:rPr lang="en-GB" dirty="0"/>
              <a:t>The </a:t>
            </a:r>
            <a:r>
              <a:rPr lang="en-GB" b="1" dirty="0"/>
              <a:t>uterine tube </a:t>
            </a:r>
            <a:r>
              <a:rPr lang="en-GB" dirty="0" smtClean="0"/>
              <a:t>connects the ovary </a:t>
            </a:r>
            <a:r>
              <a:rPr lang="en-GB" dirty="0"/>
              <a:t>to the </a:t>
            </a:r>
            <a:r>
              <a:rPr lang="en-GB" dirty="0" smtClean="0"/>
              <a:t>uterus. It’s where the ovule is fecundated.</a:t>
            </a:r>
            <a:r>
              <a:rPr lang="es-ES" sz="2000" dirty="0"/>
              <a:t> 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12042" y="833818"/>
            <a:ext cx="4812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Ovaries: </a:t>
            </a:r>
            <a:r>
              <a:rPr lang="en-GB" sz="2000" dirty="0" smtClean="0"/>
              <a:t>organs </a:t>
            </a:r>
            <a:r>
              <a:rPr lang="en-GB" sz="2000" dirty="0"/>
              <a:t>found  that produces </a:t>
            </a:r>
            <a:r>
              <a:rPr lang="en-GB" sz="2000" dirty="0" smtClean="0"/>
              <a:t>ovules. </a:t>
            </a:r>
            <a:endParaRPr lang="es-ES" sz="2000" dirty="0"/>
          </a:p>
        </p:txBody>
      </p:sp>
      <p:pic>
        <p:nvPicPr>
          <p:cNvPr id="1026" name="Picture 2" descr="Resultado de imagen de reproductive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20671" r="16936" b="3761"/>
          <a:stretch/>
        </p:blipFill>
        <p:spPr bwMode="auto">
          <a:xfrm>
            <a:off x="3842839" y="3268546"/>
            <a:ext cx="5165945" cy="34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4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internal gen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912768" cy="52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 CuadroTexto"/>
          <p:cNvSpPr txBox="1"/>
          <p:nvPr/>
        </p:nvSpPr>
        <p:spPr>
          <a:xfrm>
            <a:off x="2699792" y="2606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INTERNAL GENITALIA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3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96677"/>
              </p:ext>
            </p:extLst>
          </p:nvPr>
        </p:nvGraphicFramePr>
        <p:xfrm>
          <a:off x="395536" y="651168"/>
          <a:ext cx="8280920" cy="371856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Labia </a:t>
                      </a:r>
                      <a:r>
                        <a:rPr lang="es-ES" sz="2000" b="1" dirty="0" err="1" smtClean="0"/>
                        <a:t>Majora</a:t>
                      </a:r>
                      <a:r>
                        <a:rPr lang="es-ES" sz="2000" dirty="0" smtClean="0"/>
                        <a:t> </a:t>
                      </a:r>
                      <a:endParaRPr lang="es-E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Two prominent longitudinal cutaneous folds that together with the labia </a:t>
                      </a:r>
                      <a:r>
                        <a:rPr lang="en-GB" sz="2000" dirty="0" err="1" smtClean="0"/>
                        <a:t>minora</a:t>
                      </a:r>
                      <a:r>
                        <a:rPr lang="en-GB" sz="2000" dirty="0" smtClean="0"/>
                        <a:t> form the labia of the vulva.</a:t>
                      </a:r>
                      <a:endParaRPr lang="es-E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 dirty="0" smtClean="0"/>
                        <a:t>Labia</a:t>
                      </a:r>
                      <a:r>
                        <a:rPr lang="es-ES" sz="2000" b="1" baseline="0" dirty="0" smtClean="0"/>
                        <a:t> Minora</a:t>
                      </a:r>
                      <a:endParaRPr lang="es-E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Two folds of skin that form the lateral boundaries of the </a:t>
                      </a:r>
                      <a:r>
                        <a:rPr lang="en-GB" sz="2000" dirty="0" err="1" smtClean="0"/>
                        <a:t>vulval</a:t>
                      </a:r>
                      <a:r>
                        <a:rPr lang="en-GB" sz="2000" dirty="0" smtClean="0"/>
                        <a:t> or pudendal cleft, which receives the openings of the vagina and the urethra. </a:t>
                      </a:r>
                      <a:endParaRPr lang="es-E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/>
                        <a:t>Clítoris</a:t>
                      </a:r>
                      <a:endParaRPr lang="es-ES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 small mass of erectile tissue in the female that is situated at the anterior apex of the vulva, near the meeting of the labia </a:t>
                      </a:r>
                      <a:r>
                        <a:rPr lang="en-GB" sz="2000" dirty="0" err="1" smtClean="0"/>
                        <a:t>majora</a:t>
                      </a:r>
                      <a:r>
                        <a:rPr lang="en-GB" sz="2000" dirty="0" smtClean="0"/>
                        <a:t> (vulvar lips). The clitoris corresponds to the penis in the male.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000" b="1" dirty="0" err="1" smtClean="0"/>
                        <a:t>Hymen</a:t>
                      </a:r>
                      <a:r>
                        <a:rPr lang="es-ES" sz="2000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is thin piece of mucosal tissue that surrounds or partially covers the external vaginal opening.</a:t>
                      </a:r>
                      <a:endParaRPr lang="es-E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123728" y="18950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EXTERNAL GENITALIA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de external genita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/>
          <a:stretch/>
        </p:blipFill>
        <p:spPr bwMode="auto">
          <a:xfrm>
            <a:off x="2483768" y="4538090"/>
            <a:ext cx="3888432" cy="23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3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51720" y="1617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BREAST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623445"/>
            <a:ext cx="8784976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 refers to the front of the chest or, more specifically, to the mammary </a:t>
            </a: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mammary gland is a milk producing gland. </a:t>
            </a:r>
            <a:endParaRPr lang="en-GB" sz="16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mammary gland is a complex network of branching ducts. </a:t>
            </a:r>
            <a:endParaRPr lang="en-GB" sz="16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ducts exit from sac-like structures called lobules, which can produce milk in females</a:t>
            </a: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ducts exit the breast at the nipple.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de breast definition anato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"/>
          <a:stretch/>
        </p:blipFill>
        <p:spPr bwMode="auto">
          <a:xfrm>
            <a:off x="2699792" y="2708920"/>
            <a:ext cx="5616624" cy="389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3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461863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MALE REPRODUCTIVE SYSTEM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54644"/>
              </p:ext>
            </p:extLst>
          </p:nvPr>
        </p:nvGraphicFramePr>
        <p:xfrm>
          <a:off x="683568" y="1052736"/>
          <a:ext cx="8229600" cy="228294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 gridSpan="2">
                  <a:txBody>
                    <a:bodyPr/>
                    <a:lstStyle/>
                    <a:p>
                      <a:r>
                        <a:rPr lang="es-E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External</a:t>
                      </a:r>
                      <a:r>
                        <a:rPr lang="es-E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genitalia</a:t>
                      </a:r>
                      <a:r>
                        <a:rPr lang="es-ES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27">
                <a:tc>
                  <a:txBody>
                    <a:bodyPr/>
                    <a:lstStyle/>
                    <a:p>
                      <a:r>
                        <a:rPr lang="es-ES" sz="2000" b="1"/>
                        <a:t>Pene</a:t>
                      </a:r>
                      <a:r>
                        <a:rPr lang="es-ES" sz="20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 male erectile organ of copulation by which urine and semen are discharged from the body and that develops from the same embryonic mass of tissue as the clitoris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8">
                <a:tc>
                  <a:txBody>
                    <a:bodyPr/>
                    <a:lstStyle/>
                    <a:p>
                      <a:r>
                        <a:rPr lang="es-ES" sz="2000" b="1" dirty="0" err="1" smtClean="0"/>
                        <a:t>Scrotum</a:t>
                      </a:r>
                      <a:r>
                        <a:rPr lang="es-ES" sz="2000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 thin external sac of skin that is divided into two compartments; each compartment contains one of the two testes</a:t>
                      </a:r>
                      <a:endParaRPr lang="es-E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Resultado de imagen de male external genita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22387" r="7602" b="5164"/>
          <a:stretch/>
        </p:blipFill>
        <p:spPr bwMode="auto">
          <a:xfrm>
            <a:off x="2222267" y="3645024"/>
            <a:ext cx="4968552" cy="3116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1066</Words>
  <Application>Microsoft Office PowerPoint</Application>
  <PresentationFormat>Presentación en pantalla (4:3)</PresentationFormat>
  <Paragraphs>111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Segoe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</dc:creator>
  <cp:lastModifiedBy>Beatriz Lopez Lasala</cp:lastModifiedBy>
  <cp:revision>67</cp:revision>
  <dcterms:created xsi:type="dcterms:W3CDTF">2014-05-25T20:20:28Z</dcterms:created>
  <dcterms:modified xsi:type="dcterms:W3CDTF">2019-05-23T22:05:50Z</dcterms:modified>
</cp:coreProperties>
</file>