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59" r:id="rId5"/>
    <p:sldId id="262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953" autoAdjust="0"/>
  </p:normalViewPr>
  <p:slideViewPr>
    <p:cSldViewPr snapToGrid="0">
      <p:cViewPr varScale="1">
        <p:scale>
          <a:sx n="91" d="100"/>
          <a:sy n="91" d="100"/>
        </p:scale>
        <p:origin x="10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4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0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4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8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5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1817-43D4-4D18-A091-F5D30E968A8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973C-018C-430B-9586-F5D86A717D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es/url?sa=i&amp;rct=j&amp;q=&amp;esrc=s&amp;source=images&amp;cd=&amp;cad=rja&amp;uact=8&amp;ved=0ahUKEwjZ34resM7YAhUSrRQKHXg5A1EQjRwIBw&amp;url=https://www.anatomylibrary99.com/tongue-diagram-anatomy/larynx-vocal-cord-anatomy/&amp;psig=AOvVaw1Bp2LYYCIBjz4JR4Umn2E0&amp;ust=151570729391339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9801" y="1140903"/>
            <a:ext cx="5150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RESPIRATORY SYSTEM</a:t>
            </a:r>
            <a:endParaRPr lang="en-GB" sz="40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1026" name="Picture 2" descr="Resultado de imagen de aparato respi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3" y="2150793"/>
            <a:ext cx="7620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3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7" y="1022398"/>
            <a:ext cx="5263713" cy="58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" y="58723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RESPIRATORY SYSTEM ORGANS</a:t>
            </a:r>
            <a:endParaRPr lang="en-GB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7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38" y="1205669"/>
            <a:ext cx="4563765" cy="46883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386974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UPPER RESPIRATORY TRACT</a:t>
            </a:r>
            <a:endParaRPr lang="es-ES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" name="Llamada con línea 1 2"/>
          <p:cNvSpPr/>
          <p:nvPr/>
        </p:nvSpPr>
        <p:spPr>
          <a:xfrm>
            <a:off x="6744488" y="947680"/>
            <a:ext cx="2255708" cy="1557156"/>
          </a:xfrm>
          <a:prstGeom prst="borderCallout1">
            <a:avLst>
              <a:gd name="adj1" fmla="val 31127"/>
              <a:gd name="adj2" fmla="val 21"/>
              <a:gd name="adj3" fmla="val 189759"/>
              <a:gd name="adj4" fmla="val -36412"/>
            </a:avLst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Tubular structure that connects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oral cavity and the nasal cavity with the larynx and the oesophagus.</a:t>
            </a:r>
          </a:p>
        </p:txBody>
      </p:sp>
      <p:sp>
        <p:nvSpPr>
          <p:cNvPr id="7" name="Llamada con línea 1 6"/>
          <p:cNvSpPr/>
          <p:nvPr/>
        </p:nvSpPr>
        <p:spPr>
          <a:xfrm>
            <a:off x="6763783" y="2636612"/>
            <a:ext cx="2255708" cy="2151942"/>
          </a:xfrm>
          <a:prstGeom prst="borderCallout1">
            <a:avLst>
              <a:gd name="adj1" fmla="val 37218"/>
              <a:gd name="adj2" fmla="val -1309"/>
              <a:gd name="adj3" fmla="val 91209"/>
              <a:gd name="adj4" fmla="val -12129"/>
            </a:avLst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Tubular </a:t>
            </a:r>
            <a:r>
              <a:rPr lang="es-ES" dirty="0" err="1" smtClean="0">
                <a:solidFill>
                  <a:srgbClr val="002060"/>
                </a:solidFill>
              </a:rPr>
              <a:t>organ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that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communicate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the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pharynx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with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the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larynx</a:t>
            </a:r>
            <a:r>
              <a:rPr lang="es-ES" dirty="0" smtClean="0">
                <a:solidFill>
                  <a:srgbClr val="002060"/>
                </a:solidFill>
              </a:rPr>
              <a:t>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002060"/>
                </a:solidFill>
              </a:rPr>
              <a:t>It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contains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the</a:t>
            </a:r>
            <a:r>
              <a:rPr lang="es-ES" dirty="0" smtClean="0">
                <a:solidFill>
                  <a:srgbClr val="002060"/>
                </a:solidFill>
              </a:rPr>
              <a:t> vocal </a:t>
            </a:r>
            <a:r>
              <a:rPr lang="es-ES" dirty="0" err="1" smtClean="0">
                <a:solidFill>
                  <a:srgbClr val="002060"/>
                </a:solidFill>
              </a:rPr>
              <a:t>cords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Llamada con línea 1 8"/>
          <p:cNvSpPr/>
          <p:nvPr/>
        </p:nvSpPr>
        <p:spPr>
          <a:xfrm>
            <a:off x="35973" y="5424382"/>
            <a:ext cx="5003618" cy="1433617"/>
          </a:xfrm>
          <a:prstGeom prst="borderCallout1">
            <a:avLst>
              <a:gd name="adj1" fmla="val 6"/>
              <a:gd name="adj2" fmla="val 20619"/>
              <a:gd name="adj3" fmla="val -21276"/>
              <a:gd name="adj4" fmla="val 48054"/>
            </a:avLst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 is a cartilaginous valve that diverts passage to either the trachea or the esophagus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 stands open during breathing,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and closed during swallowing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preventing the passage of food an liquids to the trachea.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396652" y="3679558"/>
            <a:ext cx="1125051" cy="40568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GB" sz="2400" dirty="0" smtClean="0"/>
              <a:t>Pharynx</a:t>
            </a:r>
            <a:endParaRPr lang="en-GB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564657" y="4454173"/>
            <a:ext cx="1027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Larynx</a:t>
            </a:r>
            <a:endParaRPr lang="en-GB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64657" y="4962718"/>
            <a:ext cx="17177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Oesophagus</a:t>
            </a:r>
            <a:endParaRPr lang="en-GB" sz="2400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185064" y="5756564"/>
            <a:ext cx="841663" cy="20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026727" y="5488104"/>
            <a:ext cx="12557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Trachea</a:t>
            </a:r>
            <a:endParaRPr lang="en-GB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957938" y="4833303"/>
            <a:ext cx="14256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Epiglottis</a:t>
            </a:r>
            <a:endParaRPr lang="en-GB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13605" y="3319022"/>
            <a:ext cx="16886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Oral cavity</a:t>
            </a:r>
            <a:endParaRPr lang="en-GB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46559" y="1444494"/>
            <a:ext cx="12557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Nasal cavity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9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1" y="314011"/>
            <a:ext cx="73247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4200212"/>
            <a:ext cx="6225216" cy="2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5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974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LOWER RESPIRATORY TRACT</a:t>
            </a:r>
            <a:endParaRPr lang="es-ES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3074" name="Picture 2" descr="Resultado de imagen de lower respiratory tra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8"/>
          <a:stretch/>
        </p:blipFill>
        <p:spPr bwMode="auto">
          <a:xfrm>
            <a:off x="1753300" y="1614027"/>
            <a:ext cx="5016616" cy="46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alve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00" y="1289895"/>
            <a:ext cx="6801983" cy="50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311473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Pulmonary</a:t>
            </a:r>
            <a:r>
              <a:rPr lang="es-ES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alveolus</a:t>
            </a:r>
            <a:endParaRPr lang="es-ES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alveol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"/>
          <a:stretch/>
        </p:blipFill>
        <p:spPr bwMode="auto">
          <a:xfrm>
            <a:off x="835084" y="1834196"/>
            <a:ext cx="7033789" cy="3954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33664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GAS EXCHANGE IN LUNGS</a:t>
            </a:r>
            <a:endParaRPr lang="es-ES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94695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Arial Nova Cond Light" panose="020B0306020202020204" pitchFamily="34" charset="0"/>
              </a:rPr>
              <a:t>PULMONARY VENTILATION</a:t>
            </a:r>
            <a:endParaRPr lang="es-ES" sz="3200" b="1" dirty="0">
              <a:solidFill>
                <a:srgbClr val="00206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1026" name="Picture 2" descr="Resultado de imagen de PULMONARY VENTI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6" y="1146651"/>
            <a:ext cx="7152976" cy="52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8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067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97</Words>
  <Application>Microsoft Office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Nova Cond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</dc:creator>
  <cp:lastModifiedBy>Beatriz Lopez Lasala</cp:lastModifiedBy>
  <cp:revision>15</cp:revision>
  <dcterms:created xsi:type="dcterms:W3CDTF">2018-01-09T19:54:23Z</dcterms:created>
  <dcterms:modified xsi:type="dcterms:W3CDTF">2019-05-13T14:26:44Z</dcterms:modified>
</cp:coreProperties>
</file>