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57" r:id="rId4"/>
    <p:sldId id="264" r:id="rId5"/>
    <p:sldId id="265" r:id="rId6"/>
    <p:sldId id="266" r:id="rId7"/>
    <p:sldId id="267" r:id="rId8"/>
    <p:sldId id="270" r:id="rId9"/>
    <p:sldId id="271" r:id="rId10"/>
    <p:sldId id="268" r:id="rId11"/>
    <p:sldId id="258" r:id="rId12"/>
    <p:sldId id="259" r:id="rId13"/>
    <p:sldId id="262" r:id="rId14"/>
    <p:sldId id="260"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2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88" d="100"/>
          <a:sy n="88" d="100"/>
        </p:scale>
        <p:origin x="6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57B548-42E6-429A-A2BE-9FB8931AD85A}" type="datetimeFigureOut">
              <a:rPr lang="es-ES" smtClean="0"/>
              <a:t>07/05/2019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A9285C-D266-44AB-8B98-721F8553EAC3}" type="slidenum">
              <a:rPr lang="es-ES" smtClean="0"/>
              <a:t>‹Nº›</a:t>
            </a:fld>
            <a:endParaRPr lang="es-ES"/>
          </a:p>
        </p:txBody>
      </p:sp>
    </p:spTree>
    <p:extLst>
      <p:ext uri="{BB962C8B-B14F-4D97-AF65-F5344CB8AC3E}">
        <p14:creationId xmlns:p14="http://schemas.microsoft.com/office/powerpoint/2010/main" val="122190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AE611AC2-362C-4750-A61A-58A76112B8A1}" type="datetimeFigureOut">
              <a:rPr lang="es-ES" smtClean="0"/>
              <a:pPr/>
              <a:t>07/05/2019</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394C4E30-AE74-4667-9E62-A2CEE7256C83}"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AE611AC2-362C-4750-A61A-58A76112B8A1}" type="datetimeFigureOut">
              <a:rPr lang="es-ES" smtClean="0"/>
              <a:pPr/>
              <a:t>07/05/2019</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394C4E30-AE74-4667-9E62-A2CEE7256C83}"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AE611AC2-362C-4750-A61A-58A76112B8A1}" type="datetimeFigureOut">
              <a:rPr lang="es-ES" smtClean="0"/>
              <a:pPr/>
              <a:t>07/05/2019</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394C4E30-AE74-4667-9E62-A2CEE7256C83}"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AE611AC2-362C-4750-A61A-58A76112B8A1}" type="datetimeFigureOut">
              <a:rPr lang="es-ES" smtClean="0"/>
              <a:pPr/>
              <a:t>07/05/2019</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394C4E30-AE74-4667-9E62-A2CEE7256C83}"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E611AC2-362C-4750-A61A-58A76112B8A1}" type="datetimeFigureOut">
              <a:rPr lang="es-ES" smtClean="0"/>
              <a:pPr/>
              <a:t>07/05/2019</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394C4E30-AE74-4667-9E62-A2CEE7256C83}"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AE611AC2-362C-4750-A61A-58A76112B8A1}" type="datetimeFigureOut">
              <a:rPr lang="es-ES" smtClean="0"/>
              <a:pPr/>
              <a:t>07/05/2019</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394C4E30-AE74-4667-9E62-A2CEE7256C83}"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AE611AC2-362C-4750-A61A-58A76112B8A1}" type="datetimeFigureOut">
              <a:rPr lang="es-ES" smtClean="0"/>
              <a:pPr/>
              <a:t>07/05/2019</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394C4E30-AE74-4667-9E62-A2CEE7256C83}"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AE611AC2-362C-4750-A61A-58A76112B8A1}" type="datetimeFigureOut">
              <a:rPr lang="es-ES" smtClean="0"/>
              <a:pPr/>
              <a:t>07/05/2019</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394C4E30-AE74-4667-9E62-A2CEE7256C83}"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E611AC2-362C-4750-A61A-58A76112B8A1}" type="datetimeFigureOut">
              <a:rPr lang="es-ES" smtClean="0"/>
              <a:pPr/>
              <a:t>07/05/2019</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394C4E30-AE74-4667-9E62-A2CEE7256C83}"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E611AC2-362C-4750-A61A-58A76112B8A1}" type="datetimeFigureOut">
              <a:rPr lang="es-ES" smtClean="0"/>
              <a:pPr/>
              <a:t>07/05/2019</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394C4E30-AE74-4667-9E62-A2CEE7256C83}"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E611AC2-362C-4750-A61A-58A76112B8A1}" type="datetimeFigureOut">
              <a:rPr lang="es-ES" smtClean="0"/>
              <a:pPr/>
              <a:t>07/05/2019</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394C4E30-AE74-4667-9E62-A2CEE7256C83}"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11AC2-362C-4750-A61A-58A76112B8A1}" type="datetimeFigureOut">
              <a:rPr lang="es-ES" smtClean="0"/>
              <a:pPr/>
              <a:t>07/05/2019</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C4E30-AE74-4667-9E62-A2CEE7256C83}"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28728" y="428604"/>
            <a:ext cx="6500858" cy="707886"/>
          </a:xfrm>
          <a:prstGeom prst="rect">
            <a:avLst/>
          </a:prstGeom>
          <a:noFill/>
        </p:spPr>
        <p:txBody>
          <a:bodyPr wrap="square" rtlCol="0">
            <a:spAutoFit/>
          </a:bodyPr>
          <a:lstStyle/>
          <a:p>
            <a:pPr algn="ctr"/>
            <a:r>
              <a:rPr lang="es-ES_tradnl" sz="4000" b="1" dirty="0">
                <a:solidFill>
                  <a:srgbClr val="00B0F0"/>
                </a:solidFill>
                <a:effectLst>
                  <a:outerShdw blurRad="38100" dist="38100" dir="2700000" algn="tl">
                    <a:srgbClr val="000000">
                      <a:alpha val="43137"/>
                    </a:srgbClr>
                  </a:outerShdw>
                </a:effectLst>
              </a:rPr>
              <a:t>APARATO RESPIRATORIO</a:t>
            </a:r>
          </a:p>
        </p:txBody>
      </p:sp>
      <p:pic>
        <p:nvPicPr>
          <p:cNvPr id="3" name="2 Imagen" descr="respiratorio.jpg"/>
          <p:cNvPicPr>
            <a:picLocks noChangeAspect="1"/>
          </p:cNvPicPr>
          <p:nvPr/>
        </p:nvPicPr>
        <p:blipFill>
          <a:blip r:embed="rId2"/>
          <a:stretch>
            <a:fillRect/>
          </a:stretch>
        </p:blipFill>
        <p:spPr>
          <a:xfrm>
            <a:off x="2357422" y="1643050"/>
            <a:ext cx="4550582" cy="5000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196752"/>
            <a:ext cx="5163438" cy="5396106"/>
          </a:xfrm>
          <a:prstGeom prst="rect">
            <a:avLst/>
          </a:prstGeom>
        </p:spPr>
      </p:pic>
      <p:sp>
        <p:nvSpPr>
          <p:cNvPr id="4" name="CuadroTexto 3"/>
          <p:cNvSpPr txBox="1"/>
          <p:nvPr/>
        </p:nvSpPr>
        <p:spPr>
          <a:xfrm>
            <a:off x="0" y="188640"/>
            <a:ext cx="9144000" cy="584775"/>
          </a:xfrm>
          <a:prstGeom prst="rect">
            <a:avLst/>
          </a:prstGeom>
          <a:solidFill>
            <a:schemeClr val="accent4">
              <a:lumMod val="20000"/>
              <a:lumOff val="80000"/>
            </a:schemeClr>
          </a:solidFill>
          <a:ln>
            <a:solidFill>
              <a:schemeClr val="bg1">
                <a:lumMod val="95000"/>
              </a:schemeClr>
            </a:solidFill>
          </a:ln>
        </p:spPr>
        <p:txBody>
          <a:bodyPr wrap="square" rtlCol="0">
            <a:spAutoFit/>
          </a:bodyPr>
          <a:lstStyle/>
          <a:p>
            <a:pPr algn="ctr"/>
            <a:r>
              <a:rPr lang="es-ES" sz="3200" b="1" dirty="0">
                <a:solidFill>
                  <a:srgbClr val="002060"/>
                </a:solidFill>
              </a:rPr>
              <a:t>VÍAS RESPIRATORIAS INFERIORES</a:t>
            </a:r>
          </a:p>
        </p:txBody>
      </p:sp>
    </p:spTree>
    <p:extLst>
      <p:ext uri="{BB962C8B-B14F-4D97-AF65-F5344CB8AC3E}">
        <p14:creationId xmlns:p14="http://schemas.microsoft.com/office/powerpoint/2010/main" val="2960172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99592" y="1052736"/>
            <a:ext cx="7440827" cy="5580621"/>
          </a:xfrm>
          <a:prstGeom prst="rect">
            <a:avLst/>
          </a:prstGeom>
        </p:spPr>
      </p:pic>
      <p:sp>
        <p:nvSpPr>
          <p:cNvPr id="4" name="CuadroTexto 3"/>
          <p:cNvSpPr txBox="1"/>
          <p:nvPr/>
        </p:nvSpPr>
        <p:spPr>
          <a:xfrm>
            <a:off x="0" y="188640"/>
            <a:ext cx="9144000" cy="584775"/>
          </a:xfrm>
          <a:prstGeom prst="rect">
            <a:avLst/>
          </a:prstGeom>
          <a:solidFill>
            <a:schemeClr val="accent4">
              <a:lumMod val="20000"/>
              <a:lumOff val="80000"/>
            </a:schemeClr>
          </a:solidFill>
          <a:ln>
            <a:solidFill>
              <a:schemeClr val="bg1">
                <a:lumMod val="95000"/>
              </a:schemeClr>
            </a:solidFill>
          </a:ln>
        </p:spPr>
        <p:txBody>
          <a:bodyPr wrap="square" rtlCol="0">
            <a:spAutoFit/>
          </a:bodyPr>
          <a:lstStyle/>
          <a:p>
            <a:pPr algn="ctr"/>
            <a:r>
              <a:rPr lang="es-ES" sz="3200" b="1" dirty="0">
                <a:solidFill>
                  <a:srgbClr val="002060"/>
                </a:solidFill>
              </a:rPr>
              <a:t>INTERCAMBIO DE GASES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9512" y="2276872"/>
            <a:ext cx="4423743" cy="2879722"/>
          </a:xfrm>
          <a:prstGeom prst="rect">
            <a:avLst/>
          </a:prstGeom>
        </p:spPr>
      </p:pic>
      <p:pic>
        <p:nvPicPr>
          <p:cNvPr id="5" name="Imagen 4"/>
          <p:cNvPicPr>
            <a:picLocks noChangeAspect="1"/>
          </p:cNvPicPr>
          <p:nvPr/>
        </p:nvPicPr>
        <p:blipFill>
          <a:blip r:embed="rId3"/>
          <a:stretch>
            <a:fillRect/>
          </a:stretch>
        </p:blipFill>
        <p:spPr>
          <a:xfrm>
            <a:off x="4788024" y="1811733"/>
            <a:ext cx="3810000" cy="3810000"/>
          </a:xfrm>
          <a:prstGeom prst="rect">
            <a:avLst/>
          </a:prstGeom>
        </p:spPr>
      </p:pic>
      <p:sp>
        <p:nvSpPr>
          <p:cNvPr id="6" name="CuadroTexto 5"/>
          <p:cNvSpPr txBox="1"/>
          <p:nvPr/>
        </p:nvSpPr>
        <p:spPr>
          <a:xfrm>
            <a:off x="3059832" y="1125033"/>
            <a:ext cx="2695551" cy="400110"/>
          </a:xfrm>
          <a:prstGeom prst="rect">
            <a:avLst/>
          </a:prstGeom>
          <a:noFill/>
        </p:spPr>
        <p:txBody>
          <a:bodyPr wrap="square" rtlCol="0">
            <a:spAutoFit/>
          </a:bodyPr>
          <a:lstStyle/>
          <a:p>
            <a:pPr algn="ctr"/>
            <a:r>
              <a:rPr lang="es-ES" sz="2000" b="1" dirty="0"/>
              <a:t>BRONQUIOLITIS</a:t>
            </a:r>
          </a:p>
        </p:txBody>
      </p:sp>
      <p:sp>
        <p:nvSpPr>
          <p:cNvPr id="7" name="CuadroTexto 6"/>
          <p:cNvSpPr txBox="1"/>
          <p:nvPr/>
        </p:nvSpPr>
        <p:spPr>
          <a:xfrm>
            <a:off x="0" y="188640"/>
            <a:ext cx="9144000" cy="584775"/>
          </a:xfrm>
          <a:prstGeom prst="rect">
            <a:avLst/>
          </a:prstGeom>
          <a:solidFill>
            <a:schemeClr val="accent4">
              <a:lumMod val="20000"/>
              <a:lumOff val="80000"/>
            </a:schemeClr>
          </a:solidFill>
          <a:ln>
            <a:solidFill>
              <a:schemeClr val="bg1">
                <a:lumMod val="95000"/>
              </a:schemeClr>
            </a:solidFill>
          </a:ln>
        </p:spPr>
        <p:txBody>
          <a:bodyPr wrap="square" rtlCol="0">
            <a:spAutoFit/>
          </a:bodyPr>
          <a:lstStyle/>
          <a:p>
            <a:pPr algn="ctr"/>
            <a:r>
              <a:rPr lang="es-ES" sz="3200" b="1" dirty="0">
                <a:solidFill>
                  <a:srgbClr val="002060"/>
                </a:solidFill>
              </a:rPr>
              <a:t>ENFERMEDADES DEL APARATO RESPIRATORIO</a:t>
            </a:r>
          </a:p>
        </p:txBody>
      </p:sp>
    </p:spTree>
    <p:extLst>
      <p:ext uri="{BB962C8B-B14F-4D97-AF65-F5344CB8AC3E}">
        <p14:creationId xmlns:p14="http://schemas.microsoft.com/office/powerpoint/2010/main" val="397066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11560" y="1484784"/>
            <a:ext cx="8201711" cy="4824536"/>
          </a:xfrm>
          <a:prstGeom prst="rect">
            <a:avLst/>
          </a:prstGeom>
        </p:spPr>
      </p:pic>
      <p:sp>
        <p:nvSpPr>
          <p:cNvPr id="3" name="CuadroTexto 2"/>
          <p:cNvSpPr txBox="1"/>
          <p:nvPr/>
        </p:nvSpPr>
        <p:spPr>
          <a:xfrm>
            <a:off x="0" y="188640"/>
            <a:ext cx="9144000" cy="584775"/>
          </a:xfrm>
          <a:prstGeom prst="rect">
            <a:avLst/>
          </a:prstGeom>
          <a:solidFill>
            <a:schemeClr val="accent4">
              <a:lumMod val="20000"/>
              <a:lumOff val="80000"/>
            </a:schemeClr>
          </a:solidFill>
          <a:ln>
            <a:solidFill>
              <a:schemeClr val="bg1">
                <a:lumMod val="95000"/>
              </a:schemeClr>
            </a:solidFill>
          </a:ln>
        </p:spPr>
        <p:txBody>
          <a:bodyPr wrap="square" rtlCol="0">
            <a:spAutoFit/>
          </a:bodyPr>
          <a:lstStyle/>
          <a:p>
            <a:pPr algn="ctr"/>
            <a:r>
              <a:rPr lang="es-ES" sz="3200" b="1" dirty="0">
                <a:solidFill>
                  <a:srgbClr val="002060"/>
                </a:solidFill>
              </a:rPr>
              <a:t>ENFERMEDADES DEL APARATO RESPIRATORIO</a:t>
            </a:r>
          </a:p>
        </p:txBody>
      </p:sp>
    </p:spTree>
    <p:extLst>
      <p:ext uri="{BB962C8B-B14F-4D97-AF65-F5344CB8AC3E}">
        <p14:creationId xmlns:p14="http://schemas.microsoft.com/office/powerpoint/2010/main" val="220006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051720" y="2132856"/>
            <a:ext cx="5238750" cy="2686050"/>
          </a:xfrm>
          <a:prstGeom prst="rect">
            <a:avLst/>
          </a:prstGeom>
        </p:spPr>
      </p:pic>
      <p:sp>
        <p:nvSpPr>
          <p:cNvPr id="7" name="CuadroTexto 6"/>
          <p:cNvSpPr txBox="1"/>
          <p:nvPr/>
        </p:nvSpPr>
        <p:spPr>
          <a:xfrm>
            <a:off x="3419872" y="1268760"/>
            <a:ext cx="2695551" cy="400110"/>
          </a:xfrm>
          <a:prstGeom prst="rect">
            <a:avLst/>
          </a:prstGeom>
          <a:noFill/>
        </p:spPr>
        <p:txBody>
          <a:bodyPr wrap="square" rtlCol="0">
            <a:spAutoFit/>
          </a:bodyPr>
          <a:lstStyle/>
          <a:p>
            <a:pPr algn="ctr"/>
            <a:r>
              <a:rPr lang="es-ES" sz="2000" b="1" dirty="0"/>
              <a:t>TABAQUISMO</a:t>
            </a:r>
          </a:p>
        </p:txBody>
      </p:sp>
      <p:sp>
        <p:nvSpPr>
          <p:cNvPr id="4" name="CuadroTexto 3"/>
          <p:cNvSpPr txBox="1"/>
          <p:nvPr/>
        </p:nvSpPr>
        <p:spPr>
          <a:xfrm>
            <a:off x="0" y="188640"/>
            <a:ext cx="9144000" cy="584775"/>
          </a:xfrm>
          <a:prstGeom prst="rect">
            <a:avLst/>
          </a:prstGeom>
          <a:solidFill>
            <a:schemeClr val="accent4">
              <a:lumMod val="20000"/>
              <a:lumOff val="80000"/>
            </a:schemeClr>
          </a:solidFill>
          <a:ln>
            <a:solidFill>
              <a:schemeClr val="bg1">
                <a:lumMod val="95000"/>
              </a:schemeClr>
            </a:solidFill>
          </a:ln>
        </p:spPr>
        <p:txBody>
          <a:bodyPr wrap="square" rtlCol="0">
            <a:spAutoFit/>
          </a:bodyPr>
          <a:lstStyle/>
          <a:p>
            <a:pPr algn="ctr"/>
            <a:r>
              <a:rPr lang="es-ES" sz="3200" b="1" dirty="0">
                <a:solidFill>
                  <a:srgbClr val="002060"/>
                </a:solidFill>
              </a:rPr>
              <a:t>ENFERMEDADES DEL APARATO RESPIRATORIO</a:t>
            </a:r>
          </a:p>
        </p:txBody>
      </p:sp>
    </p:spTree>
    <p:extLst>
      <p:ext uri="{BB962C8B-B14F-4D97-AF65-F5344CB8AC3E}">
        <p14:creationId xmlns:p14="http://schemas.microsoft.com/office/powerpoint/2010/main" val="103572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leslye307m.files.wordpress.com/2010/10/mapa-de-sistema-respiratorio.jpg"/>
          <p:cNvSpPr>
            <a:spLocks noChangeAspect="1" noChangeArrowheads="1"/>
          </p:cNvSpPr>
          <p:nvPr/>
        </p:nvSpPr>
        <p:spPr bwMode="auto">
          <a:xfrm>
            <a:off x="155575" y="-18195925"/>
            <a:ext cx="40519350" cy="37919025"/>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5" name="4 Imagen" descr="mapa-de-sistema-respiratorio.jpg"/>
          <p:cNvPicPr>
            <a:picLocks noChangeAspect="1"/>
          </p:cNvPicPr>
          <p:nvPr/>
        </p:nvPicPr>
        <p:blipFill rotWithShape="1">
          <a:blip r:embed="rId2" cstate="print"/>
          <a:srcRect b="10751"/>
          <a:stretch/>
        </p:blipFill>
        <p:spPr>
          <a:xfrm>
            <a:off x="755576" y="157633"/>
            <a:ext cx="7992888" cy="66757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35868" y="1127362"/>
            <a:ext cx="7143800" cy="1477328"/>
          </a:xfrm>
          <a:prstGeom prst="rect">
            <a:avLst/>
          </a:prstGeom>
          <a:noFill/>
        </p:spPr>
        <p:txBody>
          <a:bodyPr wrap="square" rtlCol="0">
            <a:spAutoFit/>
          </a:bodyPr>
          <a:lstStyle/>
          <a:p>
            <a:r>
              <a:rPr lang="es-ES_tradnl" b="1" dirty="0">
                <a:solidFill>
                  <a:srgbClr val="C00000"/>
                </a:solidFill>
              </a:rPr>
              <a:t>Aparato Respiratorio:</a:t>
            </a:r>
          </a:p>
          <a:p>
            <a:endParaRPr lang="es-ES_tradnl" dirty="0"/>
          </a:p>
          <a:p>
            <a:pPr marL="269875" indent="-269875">
              <a:buFont typeface="Arial" pitchFamily="34" charset="0"/>
              <a:buChar char="•"/>
            </a:pPr>
            <a:r>
              <a:rPr lang="es-ES_tradnl" dirty="0"/>
              <a:t>Es el encargado del intercambio de gases con el exterior:</a:t>
            </a:r>
          </a:p>
          <a:p>
            <a:pPr marL="269875" indent="-269875">
              <a:buFont typeface="Arial" pitchFamily="34" charset="0"/>
              <a:buChar char="•"/>
            </a:pPr>
            <a:r>
              <a:rPr lang="es-ES_tradnl" dirty="0"/>
              <a:t>Toma oxígeno del aire y lo cede al aparato circulatorio</a:t>
            </a:r>
          </a:p>
          <a:p>
            <a:pPr marL="269875" indent="-269875">
              <a:buFont typeface="Arial" pitchFamily="34" charset="0"/>
              <a:buChar char="•"/>
            </a:pPr>
            <a:r>
              <a:rPr lang="es-ES_tradnl" dirty="0"/>
              <a:t>Expulsa al medio el CO</a:t>
            </a:r>
            <a:r>
              <a:rPr lang="es-ES_tradnl" baseline="-25000" dirty="0"/>
              <a:t>2</a:t>
            </a:r>
            <a:r>
              <a:rPr lang="es-ES_tradnl" dirty="0"/>
              <a:t> transportado por el aparato circulatorio.</a:t>
            </a:r>
          </a:p>
        </p:txBody>
      </p:sp>
      <p:sp>
        <p:nvSpPr>
          <p:cNvPr id="6" name="5 CuadroTexto"/>
          <p:cNvSpPr txBox="1"/>
          <p:nvPr/>
        </p:nvSpPr>
        <p:spPr>
          <a:xfrm>
            <a:off x="971600" y="3717032"/>
            <a:ext cx="2286016" cy="2585323"/>
          </a:xfrm>
          <a:prstGeom prst="rect">
            <a:avLst/>
          </a:prstGeom>
          <a:noFill/>
        </p:spPr>
        <p:txBody>
          <a:bodyPr wrap="square" rtlCol="0">
            <a:spAutoFit/>
          </a:bodyPr>
          <a:lstStyle/>
          <a:p>
            <a:r>
              <a:rPr lang="es-ES_tradnl" dirty="0"/>
              <a:t>Vías respiratorias</a:t>
            </a:r>
          </a:p>
          <a:p>
            <a:pPr marL="269875" indent="-269875">
              <a:buFont typeface="Arial" pitchFamily="34" charset="0"/>
              <a:buChar char="•"/>
            </a:pPr>
            <a:r>
              <a:rPr lang="es-ES_tradnl" dirty="0"/>
              <a:t>Fosas nasales</a:t>
            </a:r>
          </a:p>
          <a:p>
            <a:pPr marL="269875" indent="-269875">
              <a:buFont typeface="Arial" pitchFamily="34" charset="0"/>
              <a:buChar char="•"/>
            </a:pPr>
            <a:r>
              <a:rPr lang="es-ES_tradnl" dirty="0"/>
              <a:t>Faringe</a:t>
            </a:r>
          </a:p>
          <a:p>
            <a:pPr marL="269875" indent="-269875">
              <a:buFont typeface="Arial" pitchFamily="34" charset="0"/>
              <a:buChar char="•"/>
            </a:pPr>
            <a:r>
              <a:rPr lang="es-ES_tradnl" dirty="0"/>
              <a:t>Laringe</a:t>
            </a:r>
          </a:p>
          <a:p>
            <a:pPr marL="269875" indent="-269875">
              <a:buFont typeface="Arial" pitchFamily="34" charset="0"/>
              <a:buChar char="•"/>
            </a:pPr>
            <a:r>
              <a:rPr lang="es-ES_tradnl" dirty="0"/>
              <a:t>Tráquea</a:t>
            </a:r>
          </a:p>
          <a:p>
            <a:pPr marL="269875" indent="-269875">
              <a:buFont typeface="Arial" pitchFamily="34" charset="0"/>
              <a:buChar char="•"/>
            </a:pPr>
            <a:r>
              <a:rPr lang="es-ES_tradnl" dirty="0"/>
              <a:t>Bronquios</a:t>
            </a:r>
          </a:p>
          <a:p>
            <a:pPr marL="269875" indent="-269875">
              <a:buFont typeface="Arial" pitchFamily="34" charset="0"/>
              <a:buChar char="•"/>
            </a:pPr>
            <a:r>
              <a:rPr lang="es-ES_tradnl" dirty="0"/>
              <a:t>Bronquiolos</a:t>
            </a:r>
          </a:p>
          <a:p>
            <a:pPr marL="269875" indent="-269875">
              <a:buFont typeface="Arial" pitchFamily="34" charset="0"/>
              <a:buChar char="•"/>
            </a:pPr>
            <a:r>
              <a:rPr lang="es-ES_tradnl" dirty="0"/>
              <a:t>Alveolos</a:t>
            </a:r>
          </a:p>
          <a:p>
            <a:pPr marL="269875" indent="-269875"/>
            <a:r>
              <a:rPr lang="es-ES_tradnl" dirty="0"/>
              <a:t>Pulmones</a:t>
            </a:r>
          </a:p>
        </p:txBody>
      </p:sp>
      <p:pic>
        <p:nvPicPr>
          <p:cNvPr id="2" name="Imagen 1"/>
          <p:cNvPicPr>
            <a:picLocks noChangeAspect="1"/>
          </p:cNvPicPr>
          <p:nvPr/>
        </p:nvPicPr>
        <p:blipFill>
          <a:blip r:embed="rId2"/>
          <a:stretch>
            <a:fillRect/>
          </a:stretch>
        </p:blipFill>
        <p:spPr>
          <a:xfrm>
            <a:off x="3635896" y="2604690"/>
            <a:ext cx="4824536" cy="3919936"/>
          </a:xfrm>
          <a:prstGeom prst="rect">
            <a:avLst/>
          </a:prstGeom>
        </p:spPr>
      </p:pic>
      <p:sp>
        <p:nvSpPr>
          <p:cNvPr id="5" name="4 CuadroTexto"/>
          <p:cNvSpPr txBox="1"/>
          <p:nvPr/>
        </p:nvSpPr>
        <p:spPr>
          <a:xfrm>
            <a:off x="735868" y="3093534"/>
            <a:ext cx="3786214" cy="369332"/>
          </a:xfrm>
          <a:prstGeom prst="rect">
            <a:avLst/>
          </a:prstGeom>
          <a:noFill/>
        </p:spPr>
        <p:txBody>
          <a:bodyPr wrap="square" rtlCol="0">
            <a:spAutoFit/>
          </a:bodyPr>
          <a:lstStyle/>
          <a:p>
            <a:r>
              <a:rPr lang="es-ES_tradnl" b="1" dirty="0">
                <a:solidFill>
                  <a:srgbClr val="C00000"/>
                </a:solidFill>
              </a:rPr>
              <a:t>Anatomía del aparato respiratorio</a:t>
            </a:r>
          </a:p>
        </p:txBody>
      </p:sp>
      <p:sp>
        <p:nvSpPr>
          <p:cNvPr id="7" name="CuadroTexto 6"/>
          <p:cNvSpPr txBox="1"/>
          <p:nvPr/>
        </p:nvSpPr>
        <p:spPr>
          <a:xfrm>
            <a:off x="0" y="260648"/>
            <a:ext cx="9144000" cy="584775"/>
          </a:xfrm>
          <a:prstGeom prst="rect">
            <a:avLst/>
          </a:prstGeom>
          <a:solidFill>
            <a:schemeClr val="accent4">
              <a:lumMod val="20000"/>
              <a:lumOff val="80000"/>
            </a:schemeClr>
          </a:solidFill>
          <a:ln>
            <a:solidFill>
              <a:schemeClr val="bg1">
                <a:lumMod val="95000"/>
              </a:schemeClr>
            </a:solidFill>
          </a:ln>
        </p:spPr>
        <p:txBody>
          <a:bodyPr wrap="square" rtlCol="0">
            <a:spAutoFit/>
          </a:bodyPr>
          <a:lstStyle/>
          <a:p>
            <a:pPr algn="ctr"/>
            <a:r>
              <a:rPr lang="es-ES" sz="3200" b="1" dirty="0">
                <a:solidFill>
                  <a:srgbClr val="002060"/>
                </a:solidFill>
              </a:rPr>
              <a:t>APARATO RESPIRATORIO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5038" t="20601" r="1963" b="10101"/>
          <a:stretch/>
        </p:blipFill>
        <p:spPr>
          <a:xfrm>
            <a:off x="2987824" y="1844824"/>
            <a:ext cx="5760640" cy="4752528"/>
          </a:xfrm>
          <a:prstGeom prst="rect">
            <a:avLst/>
          </a:prstGeom>
        </p:spPr>
      </p:pic>
      <p:sp>
        <p:nvSpPr>
          <p:cNvPr id="5" name="CuadroTexto 4"/>
          <p:cNvSpPr txBox="1"/>
          <p:nvPr/>
        </p:nvSpPr>
        <p:spPr>
          <a:xfrm>
            <a:off x="395536" y="2708920"/>
            <a:ext cx="3096344" cy="1200329"/>
          </a:xfrm>
          <a:prstGeom prst="rect">
            <a:avLst/>
          </a:prstGeom>
          <a:noFill/>
        </p:spPr>
        <p:txBody>
          <a:bodyPr wrap="square" rtlCol="0">
            <a:spAutoFit/>
          </a:bodyPr>
          <a:lstStyle/>
          <a:p>
            <a:pPr algn="just"/>
            <a:r>
              <a:rPr lang="es-ES" dirty="0"/>
              <a:t>Mucosa que recubre la mayor parte de la cavidad mucosa que contiene células ciliadas y células productoras de moco.</a:t>
            </a:r>
          </a:p>
        </p:txBody>
      </p:sp>
      <p:sp>
        <p:nvSpPr>
          <p:cNvPr id="6" name="Elipse 5"/>
          <p:cNvSpPr/>
          <p:nvPr/>
        </p:nvSpPr>
        <p:spPr>
          <a:xfrm>
            <a:off x="107504" y="2276872"/>
            <a:ext cx="4320480" cy="19998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2555776" y="1125468"/>
            <a:ext cx="2880320" cy="923330"/>
          </a:xfrm>
          <a:prstGeom prst="rect">
            <a:avLst/>
          </a:prstGeom>
          <a:noFill/>
        </p:spPr>
        <p:txBody>
          <a:bodyPr wrap="square" rtlCol="0">
            <a:spAutoFit/>
          </a:bodyPr>
          <a:lstStyle/>
          <a:p>
            <a:pPr algn="ctr"/>
            <a:r>
              <a:rPr lang="es-ES" dirty="0"/>
              <a:t>Contiene células nerviosas olfativas, células que captan los olores y limpian el aire.</a:t>
            </a:r>
          </a:p>
        </p:txBody>
      </p:sp>
      <p:sp>
        <p:nvSpPr>
          <p:cNvPr id="8" name="Elipse 7"/>
          <p:cNvSpPr/>
          <p:nvPr/>
        </p:nvSpPr>
        <p:spPr>
          <a:xfrm>
            <a:off x="2051720" y="939206"/>
            <a:ext cx="3816424" cy="148200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0" y="260648"/>
            <a:ext cx="9144000" cy="584775"/>
          </a:xfrm>
          <a:prstGeom prst="rect">
            <a:avLst/>
          </a:prstGeom>
          <a:solidFill>
            <a:schemeClr val="accent4">
              <a:lumMod val="20000"/>
              <a:lumOff val="80000"/>
            </a:schemeClr>
          </a:solidFill>
          <a:ln>
            <a:solidFill>
              <a:schemeClr val="bg1">
                <a:lumMod val="95000"/>
              </a:schemeClr>
            </a:solidFill>
          </a:ln>
        </p:spPr>
        <p:txBody>
          <a:bodyPr wrap="square" rtlCol="0">
            <a:spAutoFit/>
          </a:bodyPr>
          <a:lstStyle/>
          <a:p>
            <a:pPr algn="ctr"/>
            <a:r>
              <a:rPr lang="es-ES" sz="3200" b="1" dirty="0">
                <a:solidFill>
                  <a:srgbClr val="002060"/>
                </a:solidFill>
              </a:rPr>
              <a:t>FOSAS NASALES</a:t>
            </a:r>
          </a:p>
        </p:txBody>
      </p:sp>
    </p:spTree>
    <p:extLst>
      <p:ext uri="{BB962C8B-B14F-4D97-AF65-F5344CB8AC3E}">
        <p14:creationId xmlns:p14="http://schemas.microsoft.com/office/powerpoint/2010/main" val="337568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196752"/>
            <a:ext cx="4320480" cy="5307555"/>
          </a:xfrm>
          <a:prstGeom prst="rect">
            <a:avLst/>
          </a:prstGeom>
        </p:spPr>
      </p:pic>
      <p:sp>
        <p:nvSpPr>
          <p:cNvPr id="4" name="CuadroTexto 3"/>
          <p:cNvSpPr txBox="1"/>
          <p:nvPr/>
        </p:nvSpPr>
        <p:spPr>
          <a:xfrm>
            <a:off x="0" y="260648"/>
            <a:ext cx="9144000" cy="584775"/>
          </a:xfrm>
          <a:prstGeom prst="rect">
            <a:avLst/>
          </a:prstGeom>
          <a:solidFill>
            <a:schemeClr val="accent4">
              <a:lumMod val="20000"/>
              <a:lumOff val="80000"/>
            </a:schemeClr>
          </a:solidFill>
          <a:ln>
            <a:solidFill>
              <a:schemeClr val="bg1">
                <a:lumMod val="95000"/>
              </a:schemeClr>
            </a:solidFill>
          </a:ln>
        </p:spPr>
        <p:txBody>
          <a:bodyPr wrap="square" rtlCol="0">
            <a:spAutoFit/>
          </a:bodyPr>
          <a:lstStyle/>
          <a:p>
            <a:pPr algn="ctr"/>
            <a:r>
              <a:rPr lang="es-ES" sz="3200" b="1" dirty="0">
                <a:solidFill>
                  <a:srgbClr val="002060"/>
                </a:solidFill>
              </a:rPr>
              <a:t>RESPIRACIÓN </a:t>
            </a:r>
          </a:p>
        </p:txBody>
      </p:sp>
    </p:spTree>
    <p:extLst>
      <p:ext uri="{BB962C8B-B14F-4D97-AF65-F5344CB8AC3E}">
        <p14:creationId xmlns:p14="http://schemas.microsoft.com/office/powerpoint/2010/main" val="21929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11560" y="1340768"/>
            <a:ext cx="4563765" cy="4688373"/>
          </a:xfrm>
          <a:prstGeom prst="rect">
            <a:avLst/>
          </a:prstGeom>
        </p:spPr>
      </p:pic>
      <p:sp>
        <p:nvSpPr>
          <p:cNvPr id="4" name="CuadroTexto 3"/>
          <p:cNvSpPr txBox="1"/>
          <p:nvPr/>
        </p:nvSpPr>
        <p:spPr>
          <a:xfrm>
            <a:off x="0" y="260648"/>
            <a:ext cx="9144000" cy="584775"/>
          </a:xfrm>
          <a:prstGeom prst="rect">
            <a:avLst/>
          </a:prstGeom>
          <a:solidFill>
            <a:schemeClr val="accent4">
              <a:lumMod val="20000"/>
              <a:lumOff val="80000"/>
            </a:schemeClr>
          </a:solidFill>
          <a:ln>
            <a:solidFill>
              <a:schemeClr val="bg1">
                <a:lumMod val="95000"/>
              </a:schemeClr>
            </a:solidFill>
          </a:ln>
        </p:spPr>
        <p:txBody>
          <a:bodyPr wrap="square" rtlCol="0">
            <a:spAutoFit/>
          </a:bodyPr>
          <a:lstStyle/>
          <a:p>
            <a:pPr algn="ctr"/>
            <a:r>
              <a:rPr lang="es-ES" sz="3200" b="1" dirty="0">
                <a:solidFill>
                  <a:srgbClr val="002060"/>
                </a:solidFill>
              </a:rPr>
              <a:t>VÍAS RESPIRATORIAS ALTAS</a:t>
            </a:r>
          </a:p>
        </p:txBody>
      </p:sp>
      <p:sp>
        <p:nvSpPr>
          <p:cNvPr id="3" name="Llamada con línea 1 2"/>
          <p:cNvSpPr/>
          <p:nvPr/>
        </p:nvSpPr>
        <p:spPr>
          <a:xfrm>
            <a:off x="5117753" y="905581"/>
            <a:ext cx="3888432" cy="1944216"/>
          </a:xfrm>
          <a:prstGeom prst="borderCallout1">
            <a:avLst>
              <a:gd name="adj1" fmla="val 31127"/>
              <a:gd name="adj2" fmla="val 21"/>
              <a:gd name="adj3" fmla="val 153962"/>
              <a:gd name="adj4" fmla="val -19149"/>
            </a:avLst>
          </a:prstGeom>
          <a:solidFill>
            <a:srgbClr val="ED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rgbClr val="002060"/>
                </a:solidFill>
              </a:rPr>
              <a:t>Estructura con forma de tubo que conecta la nariz y la boca con la laringe y el esófago respectivamente.</a:t>
            </a:r>
          </a:p>
          <a:p>
            <a:endParaRPr lang="es-ES" dirty="0">
              <a:solidFill>
                <a:srgbClr val="002060"/>
              </a:solidFill>
            </a:endParaRPr>
          </a:p>
          <a:p>
            <a:pPr marL="285750" indent="-285750">
              <a:buFont typeface="Arial" panose="020B0604020202020204" pitchFamily="34" charset="0"/>
              <a:buChar char="•"/>
            </a:pPr>
            <a:r>
              <a:rPr lang="es-ES" dirty="0">
                <a:solidFill>
                  <a:srgbClr val="002060"/>
                </a:solidFill>
              </a:rPr>
              <a:t>Por ella pasan el aire y los alimentos</a:t>
            </a:r>
          </a:p>
        </p:txBody>
      </p:sp>
      <p:sp>
        <p:nvSpPr>
          <p:cNvPr id="7" name="Llamada con línea 1 6"/>
          <p:cNvSpPr/>
          <p:nvPr/>
        </p:nvSpPr>
        <p:spPr>
          <a:xfrm>
            <a:off x="5574427" y="2945687"/>
            <a:ext cx="3425769" cy="1584176"/>
          </a:xfrm>
          <a:prstGeom prst="borderCallout1">
            <a:avLst>
              <a:gd name="adj1" fmla="val 37218"/>
              <a:gd name="adj2" fmla="val -1309"/>
              <a:gd name="adj3" fmla="val 118297"/>
              <a:gd name="adj4" fmla="val -25690"/>
            </a:avLst>
          </a:prstGeom>
          <a:solidFill>
            <a:srgbClr val="ED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rgbClr val="002060"/>
                </a:solidFill>
              </a:rPr>
              <a:t>Órgano tubular que comunica la faringe con la tráquea.</a:t>
            </a:r>
          </a:p>
          <a:p>
            <a:endParaRPr lang="es-ES" dirty="0">
              <a:solidFill>
                <a:srgbClr val="002060"/>
              </a:solidFill>
            </a:endParaRPr>
          </a:p>
          <a:p>
            <a:pPr marL="285750" indent="-285750">
              <a:buFont typeface="Arial" panose="020B0604020202020204" pitchFamily="34" charset="0"/>
              <a:buChar char="•"/>
            </a:pPr>
            <a:r>
              <a:rPr lang="es-ES" dirty="0">
                <a:solidFill>
                  <a:srgbClr val="002060"/>
                </a:solidFill>
              </a:rPr>
              <a:t>Contiene las cuerdas vocales.</a:t>
            </a:r>
          </a:p>
          <a:p>
            <a:pPr algn="ctr"/>
            <a:endParaRPr lang="es-ES" dirty="0"/>
          </a:p>
        </p:txBody>
      </p:sp>
      <p:sp>
        <p:nvSpPr>
          <p:cNvPr id="9" name="Llamada con línea 1 8"/>
          <p:cNvSpPr/>
          <p:nvPr/>
        </p:nvSpPr>
        <p:spPr>
          <a:xfrm>
            <a:off x="5184371" y="4625753"/>
            <a:ext cx="3824772" cy="2232247"/>
          </a:xfrm>
          <a:prstGeom prst="borderCallout1">
            <a:avLst>
              <a:gd name="adj1" fmla="val 54366"/>
              <a:gd name="adj2" fmla="val 475"/>
              <a:gd name="adj3" fmla="val 29460"/>
              <a:gd name="adj4" fmla="val -81115"/>
            </a:avLst>
          </a:prstGeom>
          <a:solidFill>
            <a:srgbClr val="ED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rgbClr val="002060"/>
                </a:solidFill>
              </a:rPr>
              <a:t>Apéndice cartilaginoso de la laringe que se cierra al tragar los alimentos y se abre al respirar. </a:t>
            </a:r>
          </a:p>
          <a:p>
            <a:pPr marL="285750" indent="-285750">
              <a:buFont typeface="Arial" panose="020B0604020202020204" pitchFamily="34" charset="0"/>
              <a:buChar char="•"/>
            </a:pPr>
            <a:endParaRPr lang="es-ES" dirty="0">
              <a:solidFill>
                <a:srgbClr val="002060"/>
              </a:solidFill>
            </a:endParaRPr>
          </a:p>
          <a:p>
            <a:pPr marL="285750" indent="-285750">
              <a:buFont typeface="Arial" panose="020B0604020202020204" pitchFamily="34" charset="0"/>
              <a:buChar char="•"/>
            </a:pPr>
            <a:r>
              <a:rPr lang="es-ES" dirty="0">
                <a:solidFill>
                  <a:srgbClr val="002060"/>
                </a:solidFill>
              </a:rPr>
              <a:t>Impide que los alimentos ingeridos pasen accidentalmente por la tráquea</a:t>
            </a:r>
          </a:p>
          <a:p>
            <a:pPr algn="ctr"/>
            <a:endParaRPr lang="es-ES" dirty="0"/>
          </a:p>
        </p:txBody>
      </p:sp>
    </p:spTree>
    <p:extLst>
      <p:ext uri="{BB962C8B-B14F-4D97-AF65-F5344CB8AC3E}">
        <p14:creationId xmlns:p14="http://schemas.microsoft.com/office/powerpoint/2010/main" val="45003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260648"/>
            <a:ext cx="9144000" cy="584775"/>
          </a:xfrm>
          <a:prstGeom prst="rect">
            <a:avLst/>
          </a:prstGeom>
          <a:solidFill>
            <a:schemeClr val="accent4">
              <a:lumMod val="20000"/>
              <a:lumOff val="80000"/>
            </a:schemeClr>
          </a:solidFill>
          <a:ln>
            <a:solidFill>
              <a:schemeClr val="bg1">
                <a:lumMod val="95000"/>
              </a:schemeClr>
            </a:solidFill>
          </a:ln>
        </p:spPr>
        <p:txBody>
          <a:bodyPr wrap="square" rtlCol="0">
            <a:spAutoFit/>
          </a:bodyPr>
          <a:lstStyle/>
          <a:p>
            <a:pPr algn="ctr"/>
            <a:r>
              <a:rPr lang="es-ES" sz="3200" b="1" dirty="0">
                <a:solidFill>
                  <a:srgbClr val="002060"/>
                </a:solidFill>
              </a:rPr>
              <a:t>LA LARINGE</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72" y="1340768"/>
            <a:ext cx="8897656" cy="5061917"/>
          </a:xfrm>
          <a:prstGeom prst="rect">
            <a:avLst/>
          </a:prstGeom>
        </p:spPr>
      </p:pic>
    </p:spTree>
    <p:extLst>
      <p:ext uri="{BB962C8B-B14F-4D97-AF65-F5344CB8AC3E}">
        <p14:creationId xmlns:p14="http://schemas.microsoft.com/office/powerpoint/2010/main" val="89544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1454" y="1089016"/>
            <a:ext cx="8280920" cy="1295868"/>
          </a:xfrm>
          <a:prstGeom prst="rect">
            <a:avLst/>
          </a:prstGeom>
        </p:spPr>
        <p:txBody>
          <a:bodyPr wrap="square">
            <a:spAutoFit/>
          </a:bodyPr>
          <a:lstStyle/>
          <a:p>
            <a:pPr>
              <a:lnSpc>
                <a:spcPct val="150000"/>
              </a:lnSpc>
            </a:pPr>
            <a:r>
              <a:rPr lang="es-ES" dirty="0"/>
              <a:t>Las cuerdas vocales son la parte del aparato fonador directamente responsable de la producción de la voz. No tienen forma de cuerda, sino que se trata de una serie de repliegues o labios membranosos (repliegues vocales). </a:t>
            </a:r>
          </a:p>
        </p:txBody>
      </p:sp>
      <p:sp>
        <p:nvSpPr>
          <p:cNvPr id="3" name="CuadroTexto 2"/>
          <p:cNvSpPr txBox="1"/>
          <p:nvPr/>
        </p:nvSpPr>
        <p:spPr>
          <a:xfrm>
            <a:off x="0" y="260648"/>
            <a:ext cx="9144000" cy="584775"/>
          </a:xfrm>
          <a:prstGeom prst="rect">
            <a:avLst/>
          </a:prstGeom>
          <a:solidFill>
            <a:schemeClr val="accent4">
              <a:lumMod val="20000"/>
              <a:lumOff val="80000"/>
            </a:schemeClr>
          </a:solidFill>
          <a:ln>
            <a:solidFill>
              <a:schemeClr val="bg1">
                <a:lumMod val="95000"/>
              </a:schemeClr>
            </a:solidFill>
          </a:ln>
        </p:spPr>
        <p:txBody>
          <a:bodyPr wrap="square" rtlCol="0">
            <a:spAutoFit/>
          </a:bodyPr>
          <a:lstStyle/>
          <a:p>
            <a:pPr algn="ctr"/>
            <a:r>
              <a:rPr lang="es-ES" sz="3200" b="1" dirty="0">
                <a:solidFill>
                  <a:srgbClr val="002060"/>
                </a:solidFill>
              </a:rPr>
              <a:t>CUERDAS VOCALES</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4285" b="10205"/>
          <a:stretch/>
        </p:blipFill>
        <p:spPr>
          <a:xfrm>
            <a:off x="3899629" y="3717032"/>
            <a:ext cx="4995210" cy="2365516"/>
          </a:xfrm>
          <a:prstGeom prst="rect">
            <a:avLst/>
          </a:prstGeom>
        </p:spPr>
      </p:pic>
      <p:sp>
        <p:nvSpPr>
          <p:cNvPr id="5" name="Rectángulo 4"/>
          <p:cNvSpPr/>
          <p:nvPr/>
        </p:nvSpPr>
        <p:spPr>
          <a:xfrm>
            <a:off x="595300" y="2481962"/>
            <a:ext cx="8369188" cy="1754326"/>
          </a:xfrm>
          <a:prstGeom prst="rect">
            <a:avLst/>
          </a:prstGeom>
        </p:spPr>
        <p:txBody>
          <a:bodyPr wrap="square">
            <a:spAutoFit/>
          </a:bodyPr>
          <a:lstStyle/>
          <a:p>
            <a:pPr>
              <a:lnSpc>
                <a:spcPct val="150000"/>
              </a:lnSpc>
            </a:pPr>
            <a:r>
              <a:rPr lang="es-ES" dirty="0"/>
              <a:t>Hay 4 repliegues vocales: </a:t>
            </a:r>
          </a:p>
          <a:p>
            <a:pPr marL="285750" indent="-285750">
              <a:lnSpc>
                <a:spcPct val="150000"/>
              </a:lnSpc>
              <a:buFont typeface="Arial" panose="020B0604020202020204" pitchFamily="34" charset="0"/>
              <a:buChar char="•"/>
            </a:pPr>
            <a:r>
              <a:rPr lang="es-ES" dirty="0"/>
              <a:t>2 superiores (bandas ventriculares), que no participan en la articulación de la voz.[disfuncionales] </a:t>
            </a:r>
          </a:p>
          <a:p>
            <a:pPr marL="285750" indent="-285750">
              <a:lnSpc>
                <a:spcPct val="150000"/>
              </a:lnSpc>
              <a:buFont typeface="Arial" panose="020B0604020202020204" pitchFamily="34" charset="0"/>
              <a:buChar char="•"/>
            </a:pPr>
            <a:endParaRPr lang="es-ES" dirty="0"/>
          </a:p>
        </p:txBody>
      </p:sp>
      <p:sp>
        <p:nvSpPr>
          <p:cNvPr id="6" name="Rectángulo 5"/>
          <p:cNvSpPr/>
          <p:nvPr/>
        </p:nvSpPr>
        <p:spPr>
          <a:xfrm>
            <a:off x="581454" y="4007758"/>
            <a:ext cx="3054442" cy="2169825"/>
          </a:xfrm>
          <a:prstGeom prst="rect">
            <a:avLst/>
          </a:prstGeom>
        </p:spPr>
        <p:txBody>
          <a:bodyPr wrap="square">
            <a:spAutoFit/>
          </a:bodyPr>
          <a:lstStyle/>
          <a:p>
            <a:pPr marL="285750" indent="-285750">
              <a:lnSpc>
                <a:spcPct val="150000"/>
              </a:lnSpc>
              <a:buFont typeface="Arial" panose="020B0604020202020204" pitchFamily="34" charset="0"/>
              <a:buChar char="•"/>
            </a:pPr>
            <a:r>
              <a:rPr lang="es-ES" dirty="0"/>
              <a:t>2 inferiores, las verdaderas cuerdas vocales, responsables de la producción de la voz.[funcionales] </a:t>
            </a:r>
          </a:p>
        </p:txBody>
      </p:sp>
    </p:spTree>
    <p:extLst>
      <p:ext uri="{BB962C8B-B14F-4D97-AF65-F5344CB8AC3E}">
        <p14:creationId xmlns:p14="http://schemas.microsoft.com/office/powerpoint/2010/main" val="723612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9532" y="1772816"/>
            <a:ext cx="8424936" cy="3416320"/>
          </a:xfrm>
          <a:prstGeom prst="rect">
            <a:avLst/>
          </a:prstGeom>
        </p:spPr>
        <p:txBody>
          <a:bodyPr wrap="square">
            <a:spAutoFit/>
          </a:bodyPr>
          <a:lstStyle/>
          <a:p>
            <a:pPr algn="ctr">
              <a:lnSpc>
                <a:spcPct val="150000"/>
              </a:lnSpc>
            </a:pPr>
            <a:r>
              <a:rPr lang="es-ES" u="sng" dirty="0"/>
              <a:t>Características de los repliegues vocales</a:t>
            </a:r>
          </a:p>
          <a:p>
            <a:pPr>
              <a:lnSpc>
                <a:spcPct val="150000"/>
              </a:lnSpc>
            </a:pPr>
            <a:endParaRPr lang="es-ES" dirty="0"/>
          </a:p>
          <a:p>
            <a:pPr>
              <a:lnSpc>
                <a:spcPct val="150000"/>
              </a:lnSpc>
            </a:pPr>
            <a:r>
              <a:rPr lang="es-ES" dirty="0"/>
              <a:t>Los dos repliegues inferiores son dos pequeños músculos elásticos, denominados clínicamente músculo(s) vocal(es): </a:t>
            </a:r>
          </a:p>
          <a:p>
            <a:pPr marL="285750" indent="-285750">
              <a:lnSpc>
                <a:spcPct val="150000"/>
              </a:lnSpc>
              <a:buFont typeface="Arial" panose="020B0604020202020204" pitchFamily="34" charset="0"/>
              <a:buChar char="•"/>
            </a:pPr>
            <a:r>
              <a:rPr lang="es-ES" dirty="0"/>
              <a:t>Si se abren y se recogen a los lados, el aire pasa libremente, sin hacer presión: respiramos. </a:t>
            </a:r>
          </a:p>
          <a:p>
            <a:pPr marL="285750" indent="-285750">
              <a:lnSpc>
                <a:spcPct val="150000"/>
              </a:lnSpc>
              <a:buFont typeface="Arial" panose="020B0604020202020204" pitchFamily="34" charset="0"/>
              <a:buChar char="•"/>
            </a:pPr>
            <a:r>
              <a:rPr lang="es-ES" dirty="0"/>
              <a:t>Si, por el contrario, se juntan, el aire choca contra ellas, produciendo el sonido que denominamos voz. </a:t>
            </a:r>
          </a:p>
        </p:txBody>
      </p:sp>
      <p:sp>
        <p:nvSpPr>
          <p:cNvPr id="3" name="CuadroTexto 2"/>
          <p:cNvSpPr txBox="1"/>
          <p:nvPr/>
        </p:nvSpPr>
        <p:spPr>
          <a:xfrm>
            <a:off x="0" y="260648"/>
            <a:ext cx="9144000" cy="584775"/>
          </a:xfrm>
          <a:prstGeom prst="rect">
            <a:avLst/>
          </a:prstGeom>
          <a:solidFill>
            <a:schemeClr val="accent4">
              <a:lumMod val="20000"/>
              <a:lumOff val="80000"/>
            </a:schemeClr>
          </a:solidFill>
          <a:ln>
            <a:solidFill>
              <a:schemeClr val="bg1">
                <a:lumMod val="95000"/>
              </a:schemeClr>
            </a:solidFill>
          </a:ln>
        </p:spPr>
        <p:txBody>
          <a:bodyPr wrap="square" rtlCol="0">
            <a:spAutoFit/>
          </a:bodyPr>
          <a:lstStyle/>
          <a:p>
            <a:pPr algn="ctr"/>
            <a:r>
              <a:rPr lang="es-ES" sz="3200" b="1" dirty="0">
                <a:solidFill>
                  <a:srgbClr val="002060"/>
                </a:solidFill>
              </a:rPr>
              <a:t>CUERDAS VOCALES</a:t>
            </a:r>
          </a:p>
        </p:txBody>
      </p:sp>
    </p:spTree>
    <p:extLst>
      <p:ext uri="{BB962C8B-B14F-4D97-AF65-F5344CB8AC3E}">
        <p14:creationId xmlns:p14="http://schemas.microsoft.com/office/powerpoint/2010/main" val="38236853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341</Words>
  <Application>Microsoft Office PowerPoint</Application>
  <PresentationFormat>Presentación en pantalla (4:3)</PresentationFormat>
  <Paragraphs>50</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biologia</dc:creator>
  <cp:lastModifiedBy>Prof 02</cp:lastModifiedBy>
  <cp:revision>19</cp:revision>
  <dcterms:created xsi:type="dcterms:W3CDTF">2015-01-23T11:04:36Z</dcterms:created>
  <dcterms:modified xsi:type="dcterms:W3CDTF">2019-05-07T13:21:49Z</dcterms:modified>
</cp:coreProperties>
</file>